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svg" ContentType="image/svg+xml"/>
  <Default Extension="bin" ContentType="application/vnd.openxmlformats-officedocument.oleObject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59.xml" ContentType="application/vnd.openxmlformats-officedocument.presentationml.slideLayout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45.xml" ContentType="application/vnd.openxmlformats-officedocument.presentationml.slide+xml"/>
  <Override PartName="/ppt/slideLayouts/slideLayout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s/slide16.xml" ContentType="application/vnd.openxmlformats-officedocument.presentationml.slide+xml"/>
  <Override PartName="/ppt/slides/slide44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s/slide54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ppt/slideLayouts/slideLayout29.xml" ContentType="application/vnd.openxmlformats-officedocument.presentationml.slideLayout+xml"/>
  <Override PartName="/ppt/slides/slide39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2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presProps" Target="presProps.xml" /><Relationship Id="rId58" Type="http://schemas.openxmlformats.org/officeDocument/2006/relationships/tableStyles" Target="tableStyles.xml" /><Relationship Id="rId5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media1.svg"/><Relationship Id="rId6" Type="http://schemas.openxmlformats.org/officeDocument/2006/relationships/image" Target="../media/image30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jp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18.11.2024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Мониторинг и телеметрия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561651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CB7DFE9-5DF5-A2B2-435F-45EA4B6251DB}" type="slidenum">
              <a:rPr lang="ru-RU"/>
              <a:t/>
            </a:fld>
            <a:endParaRPr lang="ru-RU"/>
          </a:p>
        </p:txBody>
      </p:sp>
      <p:sp>
        <p:nvSpPr>
          <p:cNvPr id="1216829249" name="Текст 17"/>
          <p:cNvSpPr txBox="1"/>
          <p:nvPr/>
        </p:nvSpPr>
        <p:spPr bwMode="auto">
          <a:xfrm>
            <a:off x="719136" y="562635"/>
            <a:ext cx="157677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Хранение логов</a:t>
            </a:r>
            <a:endParaRPr sz="6000"/>
          </a:p>
        </p:txBody>
      </p:sp>
      <p:sp>
        <p:nvSpPr>
          <p:cNvPr id="1689646103" name="Уровень текста 1…"/>
          <p:cNvSpPr txBox="1"/>
          <p:nvPr/>
        </p:nvSpPr>
        <p:spPr bwMode="auto">
          <a:xfrm flipH="0" flipV="0">
            <a:off x="719136" y="2181999"/>
            <a:ext cx="18264993" cy="5179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Приложение НЕ пишет логи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Приложение пишет логи в файл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Приложение пишет логи в STDOUT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Приложение пишет логи в РСУБД (или NoSQL СУБД)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Приложение пишет логи в систему агрегации логов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Отдельный клиент забирает логи в систему агрегации логов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449135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D756038-97CC-0F75-71EC-1D8A0ADABB6D}" type="slidenum">
              <a:rPr lang="ru-RU"/>
              <a:t/>
            </a:fld>
            <a:endParaRPr lang="ru-RU"/>
          </a:p>
        </p:txBody>
      </p:sp>
      <p:sp>
        <p:nvSpPr>
          <p:cNvPr id="1322107102" name="Текст 17"/>
          <p:cNvSpPr txBox="1"/>
          <p:nvPr/>
        </p:nvSpPr>
        <p:spPr bwMode="auto">
          <a:xfrm>
            <a:off x="719136" y="562635"/>
            <a:ext cx="157688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Первичное хранение логов</a:t>
            </a:r>
            <a:endParaRPr sz="6000"/>
          </a:p>
        </p:txBody>
      </p:sp>
      <p:sp>
        <p:nvSpPr>
          <p:cNvPr id="1175850238" name="Уровень текста 1…"/>
          <p:cNvSpPr txBox="1"/>
          <p:nvPr/>
        </p:nvSpPr>
        <p:spPr bwMode="auto">
          <a:xfrm flipH="0" flipV="0">
            <a:off x="719136" y="2181999"/>
            <a:ext cx="18266793" cy="43163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Файловое хранилище с ротацией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Файловое хранилище без ротации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systemd/journal - Linux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Event journal - Windows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Application stdout</a:t>
            </a:r>
            <a:endParaRPr sz="4800"/>
          </a:p>
        </p:txBody>
      </p:sp>
      <p:pic>
        <p:nvPicPr>
          <p:cNvPr id="1370110301" name="Google Shape;104;p20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9016999" y="4585713"/>
            <a:ext cx="9540915" cy="536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078949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2B76BBB-F707-37AC-9285-28221568B35A}" type="slidenum">
              <a:rPr lang="ru-RU"/>
              <a:t/>
            </a:fld>
            <a:endParaRPr lang="ru-RU"/>
          </a:p>
        </p:txBody>
      </p:sp>
      <p:sp>
        <p:nvSpPr>
          <p:cNvPr id="313340956" name="Текст 17"/>
          <p:cNvSpPr txBox="1"/>
          <p:nvPr/>
        </p:nvSpPr>
        <p:spPr bwMode="auto">
          <a:xfrm>
            <a:off x="719136" y="562635"/>
            <a:ext cx="157688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Процессинг/сборка логов</a:t>
            </a:r>
            <a:endParaRPr sz="6000"/>
          </a:p>
        </p:txBody>
      </p:sp>
      <p:sp>
        <p:nvSpPr>
          <p:cNvPr id="2009167618" name="Уровень текста 1…"/>
          <p:cNvSpPr txBox="1"/>
          <p:nvPr/>
        </p:nvSpPr>
        <p:spPr bwMode="auto">
          <a:xfrm flipH="0" flipV="0">
            <a:off x="719136" y="2181999"/>
            <a:ext cx="18272193" cy="77691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Graylog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Logstash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Fluentd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Loki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Rsyslog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Filebeat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syslog-ng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Vector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...</a:t>
            </a:r>
            <a:endParaRPr/>
          </a:p>
        </p:txBody>
      </p:sp>
      <p:pic>
        <p:nvPicPr>
          <p:cNvPr id="591893254" name="Google Shape;111;p21"/>
          <p:cNvPicPr/>
          <p:nvPr/>
        </p:nvPicPr>
        <p:blipFill>
          <a:blip r:embed="rId2">
            <a:alphaModFix/>
          </a:blip>
          <a:srcRect l="0" t="0" r="0" b="6006"/>
          <a:stretch/>
        </p:blipFill>
        <p:spPr bwMode="auto">
          <a:xfrm flipH="0" flipV="0">
            <a:off x="8922299" y="2715899"/>
            <a:ext cx="9566906" cy="6912969"/>
          </a:xfrm>
          <a:prstGeom prst="rect">
            <a:avLst/>
          </a:prstGeom>
          <a:noFill/>
          <a:ln>
            <a:noFill/>
          </a:ln>
        </p:spPr>
      </p:pic>
      <p:sp>
        <p:nvSpPr>
          <p:cNvPr id="775807798" name=""/>
          <p:cNvSpPr/>
          <p:nvPr/>
        </p:nvSpPr>
        <p:spPr bwMode="auto">
          <a:xfrm flipH="0" flipV="0">
            <a:off x="11361249" y="6596943"/>
            <a:ext cx="493888" cy="423333"/>
          </a:xfrm>
          <a:prstGeom prst="rect">
            <a:avLst/>
          </a:prstGeom>
          <a:solidFill>
            <a:schemeClr val="accent6">
              <a:alpha val="99999"/>
            </a:schemeClr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562590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5D7018E-FB13-96F2-0084-CA3ECC0C9EC8}" type="slidenum">
              <a:rPr lang="ru-RU"/>
              <a:t/>
            </a:fld>
            <a:endParaRPr lang="ru-RU"/>
          </a:p>
        </p:txBody>
      </p:sp>
      <p:sp>
        <p:nvSpPr>
          <p:cNvPr id="1361749272" name="Текст 17"/>
          <p:cNvSpPr txBox="1"/>
          <p:nvPr/>
        </p:nvSpPr>
        <p:spPr bwMode="auto">
          <a:xfrm>
            <a:off x="719136" y="562635"/>
            <a:ext cx="157688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Агрегация логов</a:t>
            </a:r>
            <a:endParaRPr sz="6000"/>
          </a:p>
        </p:txBody>
      </p:sp>
      <p:sp>
        <p:nvSpPr>
          <p:cNvPr id="625661193" name="Уровень текста 1…"/>
          <p:cNvSpPr txBox="1"/>
          <p:nvPr/>
        </p:nvSpPr>
        <p:spPr bwMode="auto">
          <a:xfrm flipH="0" flipV="0">
            <a:off x="719136" y="2181999"/>
            <a:ext cx="18276513" cy="66901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ELK-стек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ElasticSearch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Logstash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Kibana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Splunk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Graylog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Clickhouse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Seq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NewRelic</a:t>
            </a:r>
            <a:endParaRPr sz="4800"/>
          </a:p>
        </p:txBody>
      </p:sp>
      <p:pic>
        <p:nvPicPr>
          <p:cNvPr id="696561970" name="Google Shape;118;p22"/>
          <p:cNvPicPr/>
          <p:nvPr/>
        </p:nvPicPr>
        <p:blipFill>
          <a:blip r:embed="rId2">
            <a:alphaModFix/>
          </a:blip>
          <a:srcRect l="0" t="4158" r="0" b="5822"/>
          <a:stretch/>
        </p:blipFill>
        <p:spPr bwMode="auto">
          <a:xfrm flipH="0" flipV="0">
            <a:off x="11192419" y="929725"/>
            <a:ext cx="7294941" cy="939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28491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EDBF01C-2070-186A-16FF-FAA125C1E9DE}" type="slidenum">
              <a:rPr lang="ru-RU"/>
              <a:t/>
            </a:fld>
            <a:endParaRPr lang="ru-RU"/>
          </a:p>
        </p:txBody>
      </p:sp>
      <p:sp>
        <p:nvSpPr>
          <p:cNvPr id="1985107485" name="Текст 17"/>
          <p:cNvSpPr txBox="1"/>
          <p:nvPr/>
        </p:nvSpPr>
        <p:spPr bwMode="auto">
          <a:xfrm>
            <a:off x="719136" y="562635"/>
            <a:ext cx="157774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Советы по созданию логов</a:t>
            </a:r>
            <a:endParaRPr sz="6000"/>
          </a:p>
        </p:txBody>
      </p:sp>
      <p:sp>
        <p:nvSpPr>
          <p:cNvPr id="1313007165" name="Уровень текста 1…"/>
          <p:cNvSpPr txBox="1"/>
          <p:nvPr/>
        </p:nvSpPr>
        <p:spPr bwMode="auto">
          <a:xfrm flipH="0" flipV="0">
            <a:off x="719136" y="2181999"/>
            <a:ext cx="18333753" cy="61865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Старайтесь выдавать логи в stdout, не пишите их в файл</a:t>
            </a:r>
            <a:endParaRPr lang="en" sz="3600" b="0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Ø"/>
              <a:defRPr/>
            </a:pPr>
            <a:r>
              <a:rPr lang="en" sz="2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не всегда: есть исключения</a:t>
            </a:r>
            <a:r>
              <a:rPr sz="2800" i="0">
                <a:solidFill>
                  <a:schemeClr val="accent5"/>
                </a:solidFill>
              </a:rPr>
              <a:t>, например, если вы агрегируете логи через vector/filebeat</a:t>
            </a:r>
            <a:endParaRPr sz="2800" i="0">
              <a:solidFill>
                <a:schemeClr val="accent5"/>
              </a:solidFill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Char char="Ø"/>
              <a:defRPr/>
            </a:pPr>
            <a:r>
              <a:rPr sz="2800" i="0">
                <a:solidFill>
                  <a:schemeClr val="accent5"/>
                </a:solidFill>
              </a:rPr>
              <a:t>если пишете логи в файл, то не забывайте про ротацию</a:t>
            </a:r>
            <a:endParaRPr sz="2800" i="0">
              <a:solidFill>
                <a:schemeClr val="accent5"/>
              </a:solidFill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Забудьте про plaintext, используйте JSON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Лог должен быть self-contained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Сопровождайте сообщение метаданными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Помните про необходимость трассировки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логируйте критичные и персональные данные</a:t>
            </a:r>
            <a:endParaRPr sz="3600" b="1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Старайтесь не использовать логи для алертинга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Log level matters</a:t>
            </a:r>
            <a:endParaRPr sz="3600"/>
          </a:p>
        </p:txBody>
      </p:sp>
      <p:pic>
        <p:nvPicPr>
          <p:cNvPr id="703475678" name="Google Shape;125;p23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1625011" y="5107827"/>
            <a:ext cx="7381436" cy="473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3694105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Метрики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04438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6189234-08D4-9A41-5D76-82F0CEC9C2D1}" type="slidenum">
              <a:rPr lang="ru-RU"/>
              <a:t/>
            </a:fld>
            <a:endParaRPr lang="ru-RU"/>
          </a:p>
        </p:txBody>
      </p:sp>
      <p:sp>
        <p:nvSpPr>
          <p:cNvPr id="1531051823" name="Текст 17"/>
          <p:cNvSpPr txBox="1"/>
          <p:nvPr/>
        </p:nvSpPr>
        <p:spPr bwMode="auto">
          <a:xfrm>
            <a:off x="719136" y="562635"/>
            <a:ext cx="15780371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метрики?</a:t>
            </a:r>
            <a:endParaRPr sz="6000"/>
          </a:p>
        </p:txBody>
      </p:sp>
      <p:sp>
        <p:nvSpPr>
          <p:cNvPr id="143809432" name="Уровень текста 1…"/>
          <p:cNvSpPr txBox="1"/>
          <p:nvPr/>
        </p:nvSpPr>
        <p:spPr bwMode="auto">
          <a:xfrm flipH="0" flipV="0">
            <a:off x="719136" y="2181998"/>
            <a:ext cx="18792360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1" i="0" u="none">
                <a:solidFill>
                  <a:srgbClr val="1F1F1F"/>
                </a:solidFill>
                <a:latin typeface="Tinkoff Sans"/>
                <a:ea typeface="Tinkoff Sans"/>
                <a:cs typeface="Tinkoff Sans"/>
              </a:rPr>
              <a:t>Метрика </a:t>
            </a:r>
            <a:r>
              <a:rPr sz="4800" b="0" i="0" u="none">
                <a:solidFill>
                  <a:srgbClr val="1F1F1F"/>
                </a:solidFill>
                <a:latin typeface="Tinkoff Sans"/>
                <a:ea typeface="Tinkoff Sans"/>
                <a:cs typeface="Tinkoff Sans"/>
              </a:rPr>
              <a:t>—</a:t>
            </a:r>
            <a:r>
              <a:rPr sz="4800" b="0" i="0" u="none">
                <a:solidFill>
                  <a:srgbClr val="1F1F1F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sz="4800" b="0" i="0" u="none">
                <a:solidFill>
                  <a:srgbClr val="040C28"/>
                </a:solidFill>
                <a:latin typeface="Tinkoff Sans"/>
                <a:ea typeface="Tinkoff Sans"/>
                <a:cs typeface="Tinkoff Sans"/>
              </a:rPr>
              <a:t>количественный показатель, используемый для измерения и оценки работы системы</a:t>
            </a:r>
            <a:r>
              <a:rPr sz="4800" b="0">
                <a:latin typeface="Tinkoff Sans"/>
                <a:ea typeface="Tinkoff Sans"/>
                <a:cs typeface="Tinkoff Sans"/>
              </a:rPr>
              <a:t>. Представляет из себя временной числовой ряд.</a:t>
            </a:r>
            <a:endParaRPr sz="4800" b="0">
              <a:latin typeface="Tinkoff Sans"/>
              <a:cs typeface="Tinkoff Sans"/>
            </a:endParaRPr>
          </a:p>
        </p:txBody>
      </p:sp>
      <p:pic>
        <p:nvPicPr>
          <p:cNvPr id="148724238" name="Google Shape;144;p26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719136" y="4576933"/>
            <a:ext cx="11738529" cy="58692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8612016" name="Google Shape;145;p26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3149072" y="5350701"/>
            <a:ext cx="6015716" cy="43330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9945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F748EE9-94D9-50AE-CB80-39C0970DA88A}" type="slidenum">
              <a:rPr lang="ru-RU"/>
              <a:t/>
            </a:fld>
            <a:endParaRPr lang="ru-RU"/>
          </a:p>
        </p:txBody>
      </p:sp>
      <p:sp>
        <p:nvSpPr>
          <p:cNvPr id="1769655964" name="Текст 17"/>
          <p:cNvSpPr txBox="1"/>
          <p:nvPr/>
        </p:nvSpPr>
        <p:spPr bwMode="auto">
          <a:xfrm>
            <a:off x="719136" y="562635"/>
            <a:ext cx="157699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системные метрики</a:t>
            </a:r>
            <a:endParaRPr sz="6000"/>
          </a:p>
        </p:txBody>
      </p:sp>
      <p:sp>
        <p:nvSpPr>
          <p:cNvPr id="1107175451" name="Уровень текста 1…"/>
          <p:cNvSpPr txBox="1"/>
          <p:nvPr/>
        </p:nvSpPr>
        <p:spPr bwMode="auto">
          <a:xfrm flipH="0" flipV="0">
            <a:off x="719136" y="2181999"/>
            <a:ext cx="18279393" cy="34531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CPU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RAM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Диск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Сеть</a:t>
            </a:r>
            <a:endParaRPr sz="4800"/>
          </a:p>
        </p:txBody>
      </p:sp>
      <p:pic>
        <p:nvPicPr>
          <p:cNvPr id="1076644176" name="Google Shape;152;p2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816584" y="868930"/>
            <a:ext cx="5990121" cy="908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513631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B407125-595A-837A-5D7B-0A138E2E158C}" type="slidenum">
              <a:rPr lang="ru-RU"/>
              <a:t/>
            </a:fld>
            <a:endParaRPr lang="ru-RU"/>
          </a:p>
        </p:txBody>
      </p:sp>
      <p:sp>
        <p:nvSpPr>
          <p:cNvPr id="2140772125" name="Текст 17"/>
          <p:cNvSpPr txBox="1"/>
          <p:nvPr/>
        </p:nvSpPr>
        <p:spPr bwMode="auto">
          <a:xfrm>
            <a:off x="719136" y="562635"/>
            <a:ext cx="157699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системные метрики</a:t>
            </a:r>
            <a:endParaRPr sz="6000"/>
          </a:p>
        </p:txBody>
      </p:sp>
      <p:sp>
        <p:nvSpPr>
          <p:cNvPr id="1914625652" name="Уровень текста 1…"/>
          <p:cNvSpPr txBox="1"/>
          <p:nvPr/>
        </p:nvSpPr>
        <p:spPr bwMode="auto">
          <a:xfrm flipH="0" flipV="0">
            <a:off x="719136" y="2181999"/>
            <a:ext cx="2617139" cy="34531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CPU</a:t>
            </a:r>
            <a:endParaRPr sz="4800">
              <a:solidFill>
                <a:schemeClr val="accent5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RAM</a:t>
            </a:r>
            <a:endParaRPr sz="4800">
              <a:solidFill>
                <a:schemeClr val="accent5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Диск</a:t>
            </a:r>
            <a:endParaRPr sz="4800">
              <a:solidFill>
                <a:schemeClr val="accent5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Сеть</a:t>
            </a:r>
            <a:endParaRPr sz="4800">
              <a:solidFill>
                <a:schemeClr val="accent5"/>
              </a:solidFill>
            </a:endParaRPr>
          </a:p>
        </p:txBody>
      </p:sp>
      <p:pic>
        <p:nvPicPr>
          <p:cNvPr id="552576889" name="Google Shape;152;p2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816583" y="868930"/>
            <a:ext cx="5990121" cy="908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4876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748263" y="2153910"/>
            <a:ext cx="3429000" cy="3257550"/>
          </a:xfrm>
          <a:prstGeom prst="rect">
            <a:avLst/>
          </a:prstGeom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530971" y="6155971"/>
            <a:ext cx="11324166" cy="0"/>
          </a:xfrm>
          <a:prstGeom prst="line">
            <a:avLst/>
          </a:prstGeom>
          <a:solidFill>
            <a:schemeClr val="accent2">
              <a:lumMod val="75000"/>
              <a:alpha val="19000"/>
            </a:schemeClr>
          </a:solidFill>
          <a:ln w="57150" cap="flat">
            <a:solidFill>
              <a:schemeClr val="accent5"/>
            </a:solidFill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sp>
        <p:nvSpPr>
          <p:cNvPr id="1886762174" name=""/>
          <p:cNvSpPr/>
          <p:nvPr/>
        </p:nvSpPr>
        <p:spPr bwMode="auto">
          <a:xfrm flipH="0" flipV="0">
            <a:off x="6298888" y="2090865"/>
            <a:ext cx="6001182" cy="338364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FadeDown">
              <a:avLst>
                <a:gd name="adj" fmla="val 33333"/>
              </a:avLst>
            </a:prstTxWarp>
            <a:spAutoFit/>
          </a:bodyPr>
          <a:p>
            <a:pPr algn="ctr">
              <a:defRPr/>
            </a:pPr>
            <a:r>
              <a:rPr sz="7200" b="1">
                <a:ln w="6349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Но этого не всегда достаточно!</a:t>
            </a:r>
            <a:endParaRPr sz="7200" b="1">
              <a:ln w="6349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accent1"/>
              </a:solidFill>
            </a:endParaRPr>
          </a:p>
        </p:txBody>
      </p:sp>
      <p:sp>
        <p:nvSpPr>
          <p:cNvPr id="1609871282" name="Уровень текста 1…"/>
          <p:cNvSpPr txBox="1"/>
          <p:nvPr/>
        </p:nvSpPr>
        <p:spPr bwMode="auto">
          <a:xfrm flipH="0" flipV="0">
            <a:off x="648580" y="6609360"/>
            <a:ext cx="11663016" cy="354188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3600"/>
              <a:t>У системы есть масса других ресурсов, которые могут закончиться или переполниться, например, кол-во потоков данных, соединений, файловых дескрипторов и т.д.</a:t>
            </a:r>
            <a:endParaRPr sz="3600"/>
          </a:p>
          <a:p>
            <a:pPr>
              <a:defRPr/>
            </a:pPr>
            <a:r>
              <a:rPr sz="3600"/>
              <a:t>Кроме того, важно смотреть показатели, специфичные для каждого отдельного рантайма (например, java heap).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989913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B9A14AC-25C4-E5E1-4A50-1EA63DE80DF4}" type="slidenum">
              <a:rPr lang="ru-RU"/>
              <a:t/>
            </a:fld>
            <a:endParaRPr lang="ru-RU"/>
          </a:p>
        </p:txBody>
      </p:sp>
      <p:sp>
        <p:nvSpPr>
          <p:cNvPr id="1162287418" name="Текст 17"/>
          <p:cNvSpPr txBox="1"/>
          <p:nvPr/>
        </p:nvSpPr>
        <p:spPr bwMode="auto">
          <a:xfrm>
            <a:off x="719136" y="562635"/>
            <a:ext cx="157710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Модели для сбора метрик</a:t>
            </a:r>
            <a:endParaRPr sz="6000"/>
          </a:p>
        </p:txBody>
      </p:sp>
      <p:sp>
        <p:nvSpPr>
          <p:cNvPr id="214722193" name="Уровень текста 1…"/>
          <p:cNvSpPr txBox="1"/>
          <p:nvPr/>
        </p:nvSpPr>
        <p:spPr bwMode="auto">
          <a:xfrm flipH="0" flipV="0">
            <a:off x="719136" y="2181999"/>
            <a:ext cx="16728250" cy="69059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Push-модель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сервис “знает” своего сборщика метрик сам отвечает за то, чтобы отдать свои метрики сборщику; сборщик (агрегатор) метрик ничего не знает о своих клиентах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Pull-модель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сервис предоставляет свои метрики сборщику по запросу </a:t>
            </a: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(ему фиолетово, кто их будет собирать)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; агрегатор метрик знает всех своих клиентов и ходит к ним с некоторой периодичностью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1658" name="Уровень текста 1…"/>
          <p:cNvSpPr txBox="1"/>
          <p:nvPr/>
        </p:nvSpPr>
        <p:spPr bwMode="auto">
          <a:xfrm>
            <a:off x="719136" y="2182005"/>
            <a:ext cx="14206391" cy="59122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Мониторинг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Логи, метрики, трейсы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Проблема кардинальности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RED, USE, Golden Signals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Визуализация данных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Алертинг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22496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1EC9760-4123-21B8-DD45-6A4891D69B93}" type="slidenum">
              <a:rPr lang="ru-RU"/>
              <a:t/>
            </a:fld>
            <a:endParaRPr lang="ru-RU"/>
          </a:p>
        </p:txBody>
      </p:sp>
      <p:sp>
        <p:nvSpPr>
          <p:cNvPr id="1443595774" name="Текст 17"/>
          <p:cNvSpPr txBox="1"/>
          <p:nvPr/>
        </p:nvSpPr>
        <p:spPr bwMode="auto">
          <a:xfrm>
            <a:off x="719136" y="562635"/>
            <a:ext cx="15742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6134925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11670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C1C640C-141E-DDD4-70E7-228CBF9133FD}" type="slidenum">
              <a:rPr lang="ru-RU"/>
              <a:t/>
            </a:fld>
            <a:endParaRPr lang="ru-RU"/>
          </a:p>
        </p:txBody>
      </p:sp>
      <p:sp>
        <p:nvSpPr>
          <p:cNvPr id="1827373114" name="Текст 17"/>
          <p:cNvSpPr txBox="1"/>
          <p:nvPr/>
        </p:nvSpPr>
        <p:spPr bwMode="auto">
          <a:xfrm>
            <a:off x="719136" y="562635"/>
            <a:ext cx="157720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Prometheus</a:t>
            </a:r>
            <a:endParaRPr sz="6000"/>
          </a:p>
        </p:txBody>
      </p:sp>
      <p:sp>
        <p:nvSpPr>
          <p:cNvPr id="1536182370" name="Уровень текста 1…"/>
          <p:cNvSpPr txBox="1"/>
          <p:nvPr/>
        </p:nvSpPr>
        <p:spPr bwMode="auto">
          <a:xfrm flipH="0" flipV="0">
            <a:off x="719136" y="2181999"/>
            <a:ext cx="12953169" cy="841649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Prometheus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open-source набор инструментов для мониторинга и оповещения систем, изначально созданный в SoundCloud. </a:t>
            </a: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sz="3600"/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фичи: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реализует pull-модель через HTTP, поддерживает push-модель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имеет свой движок хранения time-series данных (TSDB)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имеет собственный язык запросов PromQL (или pql)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предоставляет service discovery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интегрируется с кучей систем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имеет множество специализированных экспортеров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поддерживается тонной языков программирования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76609378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5583142" y="864305"/>
            <a:ext cx="3059383" cy="3033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116201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B114832E-7462-9ECC-65AB-3F60D4A7D675}" type="slidenum">
              <a:rPr lang="ru-RU"/>
              <a:t/>
            </a:fld>
            <a:endParaRPr lang="ru-RU"/>
          </a:p>
        </p:txBody>
      </p:sp>
      <p:sp>
        <p:nvSpPr>
          <p:cNvPr id="542515920" name="Текст 17"/>
          <p:cNvSpPr txBox="1"/>
          <p:nvPr/>
        </p:nvSpPr>
        <p:spPr bwMode="auto">
          <a:xfrm>
            <a:off x="719136" y="562635"/>
            <a:ext cx="157789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OpenTelemetry</a:t>
            </a:r>
            <a:endParaRPr sz="6000"/>
          </a:p>
        </p:txBody>
      </p:sp>
      <p:sp>
        <p:nvSpPr>
          <p:cNvPr id="436130766" name="Уровень текста 1…"/>
          <p:cNvSpPr txBox="1"/>
          <p:nvPr/>
        </p:nvSpPr>
        <p:spPr bwMode="auto">
          <a:xfrm flipH="0" flipV="0">
            <a:off x="719136" y="2181998"/>
            <a:ext cx="17360372" cy="41005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OpenTelemetry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(OTel) —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стандарт с открытым исходным кодом, предназначенный для унификации процессов сбора телеметрии. Это часть инициативы Cloud Native Computing Foundation (CNCF).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Метрики в Prometheus — это ограниченное подмножество метрик в формате OTel.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13503564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676110" y="6459938"/>
            <a:ext cx="10959539" cy="423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872742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E002DF7B-8278-7B61-696E-4A1AF4702B68}" type="slidenum">
              <a:rPr lang="ru-RU"/>
              <a:t/>
            </a:fld>
            <a:endParaRPr lang="ru-RU"/>
          </a:p>
        </p:txBody>
      </p:sp>
      <p:sp>
        <p:nvSpPr>
          <p:cNvPr id="327307616" name="Текст 17"/>
          <p:cNvSpPr txBox="1"/>
          <p:nvPr/>
        </p:nvSpPr>
        <p:spPr bwMode="auto">
          <a:xfrm flipH="0" flipV="0">
            <a:off x="719136" y="562635"/>
            <a:ext cx="157778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Архитектура Prometheus</a:t>
            </a:r>
            <a:endParaRPr sz="6000"/>
          </a:p>
        </p:txBody>
      </p:sp>
      <p:sp>
        <p:nvSpPr>
          <p:cNvPr id="445838581" name="Уровень текста 1…"/>
          <p:cNvSpPr txBox="1"/>
          <p:nvPr/>
        </p:nvSpPr>
        <p:spPr bwMode="auto">
          <a:xfrm flipH="0" flipV="0">
            <a:off x="719136" y="2181999"/>
            <a:ext cx="12953529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1311678348" name="Google Shape;170;p30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866560" y="2129082"/>
            <a:ext cx="13556617" cy="813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633040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F01F57F-3187-F716-5CA5-CCD1959556B8}" type="slidenum">
              <a:rPr lang="ru-RU"/>
              <a:t/>
            </a:fld>
            <a:endParaRPr lang="ru-RU"/>
          </a:p>
        </p:txBody>
      </p:sp>
      <p:sp>
        <p:nvSpPr>
          <p:cNvPr id="88054160" name="Текст 17"/>
          <p:cNvSpPr txBox="1"/>
          <p:nvPr/>
        </p:nvSpPr>
        <p:spPr bwMode="auto">
          <a:xfrm flipH="0" flipV="0">
            <a:off x="719136" y="562635"/>
            <a:ext cx="157825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Как работает Prometheus</a:t>
            </a:r>
            <a:endParaRPr sz="6000"/>
          </a:p>
        </p:txBody>
      </p:sp>
      <p:sp>
        <p:nvSpPr>
          <p:cNvPr id="764318731" name="Уровень текста 1…"/>
          <p:cNvSpPr txBox="1"/>
          <p:nvPr/>
        </p:nvSpPr>
        <p:spPr bwMode="auto">
          <a:xfrm flipH="0" flipV="0">
            <a:off x="719136" y="2181999"/>
            <a:ext cx="12953529" cy="43195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487325567" name="Google Shape;176;p3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563352" y="1824616"/>
            <a:ext cx="14106400" cy="840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943401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C6056186-C3D1-51EA-6E23-AD66A3356560}" type="slidenum">
              <a:rPr lang="ru-RU"/>
              <a:t/>
            </a:fld>
            <a:endParaRPr lang="ru-RU"/>
          </a:p>
        </p:txBody>
      </p:sp>
      <p:sp>
        <p:nvSpPr>
          <p:cNvPr id="438518589" name="Текст 17"/>
          <p:cNvSpPr txBox="1"/>
          <p:nvPr/>
        </p:nvSpPr>
        <p:spPr bwMode="auto">
          <a:xfrm flipH="0" flipV="0">
            <a:off x="719136" y="562635"/>
            <a:ext cx="157940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Метрики в Prometheus</a:t>
            </a:r>
            <a:endParaRPr sz="6000"/>
          </a:p>
        </p:txBody>
      </p:sp>
      <p:sp>
        <p:nvSpPr>
          <p:cNvPr id="707397075" name="Уровень текста 1…"/>
          <p:cNvSpPr txBox="1"/>
          <p:nvPr/>
        </p:nvSpPr>
        <p:spPr bwMode="auto">
          <a:xfrm flipH="0" flipV="0">
            <a:off x="719136" y="2181998"/>
            <a:ext cx="17746989" cy="81017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36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http_requests_total{handler="/api/login", status="200"} 1234</a:t>
            </a:r>
            <a:endParaRPr sz="3600"/>
          </a:p>
          <a:p>
            <a:pPr>
              <a:defRPr/>
            </a:pPr>
            <a:r>
              <a:rPr sz="3600"/>
              <a:t>Метрика — это просто пара ключ:значение, снабженная метками (лейблами).</a:t>
            </a:r>
            <a:endParaRPr sz="3600"/>
          </a:p>
          <a:p>
            <a:pPr>
              <a:defRPr/>
            </a:pPr>
            <a:endParaRPr sz="2000"/>
          </a:p>
          <a:p>
            <a:pPr>
              <a:defRPr/>
            </a:pPr>
            <a:r>
              <a:rPr sz="4800"/>
              <a:t>Основные 4 типа метрик:</a:t>
            </a:r>
            <a:endParaRPr sz="4800"/>
          </a:p>
          <a:p>
            <a:pPr marL="482137" indent="-482137">
              <a:buClrTx/>
              <a:buSzPct val="100000"/>
              <a:buFont typeface="Arial"/>
              <a:buChar char="–"/>
              <a:defRPr/>
            </a:pPr>
            <a:r>
              <a:rPr sz="4800"/>
              <a:t>counter</a:t>
            </a:r>
            <a:endParaRPr sz="4800"/>
          </a:p>
          <a:p>
            <a:pPr marL="482137" indent="-482137">
              <a:buClrTx/>
              <a:buSzPct val="100000"/>
              <a:buFont typeface="Arial"/>
              <a:buChar char="–"/>
              <a:defRPr/>
            </a:pPr>
            <a:r>
              <a:rPr sz="4800"/>
              <a:t>gauge</a:t>
            </a:r>
            <a:endParaRPr sz="4800"/>
          </a:p>
          <a:p>
            <a:pPr marL="482137" indent="-482137">
              <a:buClrTx/>
              <a:buSzPct val="100000"/>
              <a:buFont typeface="Arial"/>
              <a:buChar char="–"/>
              <a:defRPr/>
            </a:pPr>
            <a:r>
              <a:rPr sz="4800"/>
              <a:t>histogram</a:t>
            </a:r>
            <a:endParaRPr sz="4800"/>
          </a:p>
          <a:p>
            <a:pPr marL="482137" indent="-482137">
              <a:buClrTx/>
              <a:buSzPct val="100000"/>
              <a:buFont typeface="Arial"/>
              <a:buChar char="–"/>
              <a:defRPr/>
            </a:pPr>
            <a:r>
              <a:rPr sz="4800"/>
              <a:t>summary</a:t>
            </a:r>
            <a:endParaRPr sz="4800"/>
          </a:p>
        </p:txBody>
      </p:sp>
      <p:pic>
        <p:nvPicPr>
          <p:cNvPr id="148179147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907554" y="6290732"/>
            <a:ext cx="11045603" cy="35517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08458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2EF5C295-DF59-E525-551D-4F973AEBE8FE}" type="slidenum">
              <a:rPr lang="ru-RU"/>
              <a:t/>
            </a:fld>
            <a:endParaRPr lang="ru-RU"/>
          </a:p>
        </p:txBody>
      </p:sp>
      <p:sp>
        <p:nvSpPr>
          <p:cNvPr id="2036679667" name="Текст 17"/>
          <p:cNvSpPr txBox="1"/>
          <p:nvPr/>
        </p:nvSpPr>
        <p:spPr bwMode="auto">
          <a:xfrm>
            <a:off x="719136" y="562635"/>
            <a:ext cx="157908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подключения метрик в проекте</a:t>
            </a:r>
            <a:endParaRPr sz="6000"/>
          </a:p>
        </p:txBody>
      </p:sp>
      <p:sp>
        <p:nvSpPr>
          <p:cNvPr id="587994528" name="Уровень текста 1…"/>
          <p:cNvSpPr txBox="1"/>
          <p:nvPr/>
        </p:nvSpPr>
        <p:spPr bwMode="auto">
          <a:xfrm flipH="0" flipV="0">
            <a:off x="719136" y="2181998"/>
            <a:ext cx="7381438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sz="4800"/>
          </a:p>
        </p:txBody>
      </p:sp>
      <p:pic>
        <p:nvPicPr>
          <p:cNvPr id="130363597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864722" y="1768464"/>
            <a:ext cx="11984868" cy="8977594"/>
          </a:xfrm>
          <a:prstGeom prst="rect">
            <a:avLst/>
          </a:prstGeom>
        </p:spPr>
      </p:pic>
      <p:pic>
        <p:nvPicPr>
          <p:cNvPr id="19026720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395004" y="8264115"/>
            <a:ext cx="2454585" cy="2693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69809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180958F-304C-E1AC-EE3C-2B2592FB2709}" type="slidenum">
              <a:rPr lang="ru-RU"/>
              <a:t/>
            </a:fld>
            <a:endParaRPr lang="ru-RU"/>
          </a:p>
        </p:txBody>
      </p:sp>
      <p:sp>
        <p:nvSpPr>
          <p:cNvPr id="1307200735" name="Текст 17"/>
          <p:cNvSpPr txBox="1"/>
          <p:nvPr/>
        </p:nvSpPr>
        <p:spPr bwMode="auto">
          <a:xfrm>
            <a:off x="719136" y="562635"/>
            <a:ext cx="157825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Советы по созданию метрик</a:t>
            </a:r>
            <a:endParaRPr sz="6000"/>
          </a:p>
        </p:txBody>
      </p:sp>
      <p:sp>
        <p:nvSpPr>
          <p:cNvPr id="251189534" name="Уровень текста 1…"/>
          <p:cNvSpPr txBox="1"/>
          <p:nvPr/>
        </p:nvSpPr>
        <p:spPr bwMode="auto">
          <a:xfrm flipH="0" flipV="0">
            <a:off x="719136" y="2181999"/>
            <a:ext cx="18265353" cy="816290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Спроектируйте метрики ДО разработки приложения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плодите бесполезные метрики!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Используйте разумное количество лейблов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Метрики не должны храниться вечно (в большинстве случаев)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Не используйте gauge для волатильных показателей</a:t>
            </a:r>
            <a:endParaRPr sz="4800"/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endParaRPr sz="4800" i="1"/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endParaRPr sz="4800" i="1"/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endParaRPr sz="4800" i="1"/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B7B7B7"/>
                </a:solidFill>
                <a:latin typeface="Tinkoff Sans"/>
                <a:ea typeface="Tinkoff Sans"/>
                <a:cs typeface="Tinkoff Sans"/>
              </a:rPr>
              <a:t>На следующих слайдах мы узнаем почему советы именно такие…</a:t>
            </a:r>
            <a:endParaRPr sz="3600" i="0">
              <a:solidFill>
                <a:srgbClr val="B7B7B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4478496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Кардинальность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079181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31327E9-FC4E-2ACE-DB82-3ADF741CC74D}" type="slidenum">
              <a:rPr lang="ru-RU"/>
              <a:t/>
            </a:fld>
            <a:endParaRPr lang="ru-RU"/>
          </a:p>
        </p:txBody>
      </p:sp>
      <p:sp>
        <p:nvSpPr>
          <p:cNvPr id="1808985683" name="Текст 17"/>
          <p:cNvSpPr txBox="1"/>
          <p:nvPr/>
        </p:nvSpPr>
        <p:spPr bwMode="auto">
          <a:xfrm>
            <a:off x="719136" y="562635"/>
            <a:ext cx="157836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Убиваем Вашу систему мониторинга</a:t>
            </a:r>
            <a:endParaRPr sz="6000"/>
          </a:p>
        </p:txBody>
      </p:sp>
      <p:sp>
        <p:nvSpPr>
          <p:cNvPr id="515992766" name="Уровень текста 1…"/>
          <p:cNvSpPr txBox="1"/>
          <p:nvPr/>
        </p:nvSpPr>
        <p:spPr bwMode="auto">
          <a:xfrm flipH="0" flipV="0">
            <a:off x="719136" y="2181999"/>
            <a:ext cx="19258891" cy="53953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Задача: </a:t>
            </a:r>
            <a:endParaRPr lang="en" sz="4800" b="1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система сохраняет данные о числе запросов (просто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один counter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системе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500 нод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014360" lvl="1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собираем метрики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каждые 30 секунд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Вопрос: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сколько данных надо обработать, чтобы показать график суммарного количества запросов по всем нодам за два месяца?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Подсказка: 1 метрика = 8 байт данных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8334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B88E71B-AC6E-756C-93C2-35EA1C9350BF}" type="slidenum">
              <a:rPr lang="ru-RU"/>
              <a:t/>
            </a:fld>
            <a:endParaRPr lang="ru-RU"/>
          </a:p>
        </p:txBody>
      </p:sp>
      <p:sp>
        <p:nvSpPr>
          <p:cNvPr id="700012175" name="Текст 17"/>
          <p:cNvSpPr txBox="1"/>
          <p:nvPr/>
        </p:nvSpPr>
        <p:spPr bwMode="auto">
          <a:xfrm>
            <a:off x="719136" y="562635"/>
            <a:ext cx="157836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Убиваем Вашу систему мониторинга</a:t>
            </a:r>
            <a:endParaRPr sz="6000"/>
          </a:p>
        </p:txBody>
      </p:sp>
      <p:sp>
        <p:nvSpPr>
          <p:cNvPr id="1378732844" name="Уровень текста 1…"/>
          <p:cNvSpPr txBox="1"/>
          <p:nvPr/>
        </p:nvSpPr>
        <p:spPr bwMode="auto">
          <a:xfrm flipH="0" flipV="0">
            <a:off x="719136" y="2181999"/>
            <a:ext cx="19265370" cy="71217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Задача: </a:t>
            </a:r>
            <a:endParaRPr sz="4800" b="1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система сохраняет данные о числе запросов (просто </a:t>
            </a:r>
            <a:r>
              <a:rPr lang="en" sz="36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один counter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)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в системе </a:t>
            </a:r>
            <a:r>
              <a:rPr lang="en" sz="36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500 нод</a:t>
            </a:r>
            <a:endParaRPr sz="3600" b="1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собираем метрики </a:t>
            </a:r>
            <a:r>
              <a:rPr lang="en" sz="36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каждые 30 секунд</a:t>
            </a:r>
            <a:endParaRPr sz="3600" b="1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Вопрос:</a:t>
            </a: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сколько данных надо обработать, чтобы показать график суммарного количества запросов по всем нодам за два месяца?</a:t>
            </a:r>
            <a:endParaRPr sz="4800">
              <a:solidFill>
                <a:schemeClr val="accent5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Подсказка: 1 метрика = 8 байт данных</a:t>
            </a:r>
            <a:endParaRPr sz="4800">
              <a:solidFill>
                <a:schemeClr val="accent5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sz="4800">
              <a:solidFill>
                <a:schemeClr val="accent5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sz="4800" b="1">
                <a:solidFill>
                  <a:schemeClr val="tx1"/>
                </a:solidFill>
              </a:rPr>
              <a:t>Ответ</a:t>
            </a:r>
            <a:r>
              <a:rPr sz="4800" b="1">
                <a:solidFill>
                  <a:schemeClr val="tx1"/>
                </a:solidFill>
              </a:rPr>
              <a:t>:</a:t>
            </a:r>
            <a:r>
              <a:rPr sz="4800">
                <a:solidFill>
                  <a:schemeClr val="tx1"/>
                </a:solidFill>
              </a:rPr>
              <a:t> </a:t>
            </a:r>
            <a:r>
              <a:rPr lang="en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~670 Мб</a:t>
            </a:r>
            <a:endParaRPr sz="4800">
              <a:solidFill>
                <a:schemeClr val="tx1"/>
              </a:solidFill>
            </a:endParaRPr>
          </a:p>
        </p:txBody>
      </p:sp>
      <p:pic>
        <p:nvPicPr>
          <p:cNvPr id="952095526" name="Google Shape;201;p35"/>
          <p:cNvPicPr/>
          <p:nvPr/>
        </p:nvPicPr>
        <p:blipFill>
          <a:blip r:embed="rId2">
            <a:alphaModFix/>
          </a:blip>
          <a:srcRect l="0" t="0" r="3623" b="0"/>
          <a:stretch/>
        </p:blipFill>
        <p:spPr bwMode="auto">
          <a:xfrm flipH="0" flipV="0">
            <a:off x="16317777" y="7545500"/>
            <a:ext cx="3514067" cy="364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0667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Итак, мониторинг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847800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C20384B-369A-0BA1-D35E-2A0388004016}" type="slidenum">
              <a:rPr lang="ru-RU"/>
              <a:t/>
            </a:fld>
            <a:endParaRPr lang="ru-RU"/>
          </a:p>
        </p:txBody>
      </p:sp>
      <p:sp>
        <p:nvSpPr>
          <p:cNvPr id="796680063" name="Текст 17"/>
          <p:cNvSpPr txBox="1"/>
          <p:nvPr/>
        </p:nvSpPr>
        <p:spPr bwMode="auto">
          <a:xfrm>
            <a:off x="719136" y="562635"/>
            <a:ext cx="157854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Убиваем Вашу систему мониторинга</a:t>
            </a:r>
            <a:endParaRPr sz="6000"/>
          </a:p>
        </p:txBody>
      </p:sp>
      <p:sp>
        <p:nvSpPr>
          <p:cNvPr id="1830827220" name="Уровень текста 1…"/>
          <p:cNvSpPr txBox="1"/>
          <p:nvPr/>
        </p:nvSpPr>
        <p:spPr bwMode="auto">
          <a:xfrm flipH="0" flipV="0">
            <a:off x="719136" y="2181999"/>
            <a:ext cx="19402890" cy="712170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Почему так?</a:t>
            </a:r>
            <a:endParaRPr sz="4800" b="1" i="0" u="none" strike="noStrike" cap="none" spc="0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2880 точек за день × 61 день = 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175680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 точек за 2 месяца</a:t>
            </a:r>
            <a:endParaRPr lang="en" sz="3600" b="0" i="0" u="sng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175680 точек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 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×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 500 нод 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×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 8 байт = 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702720000</a:t>
            </a:r>
            <a:endParaRPr lang="en" sz="36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ну и переводим это в Мб</a:t>
            </a:r>
            <a:endParaRPr sz="3600" b="0" i="0" u="sng" strike="noStrike" cap="none" spc="0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chemeClr val="accent6"/>
                </a:solidFill>
                <a:latin typeface="Tinkoff Sans"/>
                <a:ea typeface="Tinkoff Sans"/>
                <a:cs typeface="Tinkoff Sans"/>
              </a:rPr>
              <a:t>Вопрос:</a:t>
            </a:r>
            <a:r>
              <a:rPr lang="en" sz="4800" b="0" i="0" u="none" strike="noStrike" cap="none" spc="0">
                <a:ln>
                  <a:noFill/>
                </a:ln>
                <a:solidFill>
                  <a:schemeClr val="accent6"/>
                </a:solidFill>
                <a:latin typeface="Tinkoff Sans"/>
                <a:ea typeface="Tinkoff Sans"/>
                <a:cs typeface="Tinkoff Sans"/>
              </a:rPr>
              <a:t> сколько данных надо обработать, чтобы показать график суммарного количества запросов по всем нодам за два месяца?</a:t>
            </a:r>
            <a:endParaRPr sz="4800">
              <a:solidFill>
                <a:schemeClr val="accent6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chemeClr val="accent6"/>
                </a:solidFill>
                <a:latin typeface="Tinkoff Sans"/>
                <a:ea typeface="Tinkoff Sans"/>
                <a:cs typeface="Tinkoff Sans"/>
              </a:rPr>
              <a:t>Подсказка: 1 метрика = 8 байт данных</a:t>
            </a:r>
            <a:endParaRPr sz="4800">
              <a:solidFill>
                <a:schemeClr val="accent6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sz="4800">
              <a:solidFill>
                <a:schemeClr val="accent5"/>
              </a:solidFill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sz="4800" b="1">
                <a:solidFill>
                  <a:schemeClr val="tx1"/>
                </a:solidFill>
              </a:rPr>
              <a:t>Ответ</a:t>
            </a:r>
            <a:r>
              <a:rPr sz="4800" b="1">
                <a:solidFill>
                  <a:schemeClr val="tx1"/>
                </a:solidFill>
              </a:rPr>
              <a:t>:</a:t>
            </a:r>
            <a:r>
              <a:rPr sz="4800">
                <a:solidFill>
                  <a:schemeClr val="tx1"/>
                </a:solidFill>
              </a:rPr>
              <a:t> </a:t>
            </a:r>
            <a:r>
              <a:rPr lang="en" sz="48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~670 Мб</a:t>
            </a:r>
            <a:endParaRPr sz="4800">
              <a:solidFill>
                <a:schemeClr val="tx1"/>
              </a:solidFill>
            </a:endParaRPr>
          </a:p>
        </p:txBody>
      </p:sp>
      <p:pic>
        <p:nvPicPr>
          <p:cNvPr id="800836959" name="Google Shape;201;p35"/>
          <p:cNvPicPr/>
          <p:nvPr/>
        </p:nvPicPr>
        <p:blipFill>
          <a:blip r:embed="rId2">
            <a:alphaModFix/>
          </a:blip>
          <a:srcRect l="0" t="0" r="3623" b="0"/>
          <a:stretch/>
        </p:blipFill>
        <p:spPr bwMode="auto">
          <a:xfrm flipH="0" flipV="0">
            <a:off x="16317776" y="7545499"/>
            <a:ext cx="3514065" cy="364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313044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D2532EF-5068-B307-6384-CFA6553F4C7C}" type="slidenum">
              <a:rPr lang="ru-RU"/>
              <a:t/>
            </a:fld>
            <a:endParaRPr lang="ru-RU"/>
          </a:p>
        </p:txBody>
      </p:sp>
      <p:sp>
        <p:nvSpPr>
          <p:cNvPr id="1232290367" name="Текст 17"/>
          <p:cNvSpPr txBox="1"/>
          <p:nvPr/>
        </p:nvSpPr>
        <p:spPr bwMode="auto">
          <a:xfrm>
            <a:off x="719136" y="562635"/>
            <a:ext cx="157846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Убиваем Вашу систему мониторинга 2.0</a:t>
            </a:r>
            <a:endParaRPr sz="6000"/>
          </a:p>
        </p:txBody>
      </p:sp>
      <p:sp>
        <p:nvSpPr>
          <p:cNvPr id="1737046637" name="Уровень текста 1…"/>
          <p:cNvSpPr txBox="1"/>
          <p:nvPr/>
        </p:nvSpPr>
        <p:spPr bwMode="auto">
          <a:xfrm flipH="0" flipV="0">
            <a:off x="719136" y="2181999"/>
            <a:ext cx="19270770" cy="5179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Задача: </a:t>
            </a:r>
            <a:endParaRPr lang="en" sz="4800" b="1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системе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500 нод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 пользователей есть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5 браузеров</a:t>
            </a:r>
            <a:endParaRPr sz="3600" b="1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имеется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10 типов запросов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которые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порождают 30 типов запросов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в зависимые сервисы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мы считаем кол-во запросов, кол-во ошибок и время выполнения</a:t>
            </a: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Вопрос: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сколько у нас метрик?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Подсказка: каждое новое значение лейбла добавляет новую метрику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667696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0A74A1C-35FF-5924-AED3-DEAE2FF3B780}" type="slidenum">
              <a:rPr lang="ru-RU"/>
              <a:t/>
            </a:fld>
            <a:endParaRPr lang="ru-RU"/>
          </a:p>
        </p:txBody>
      </p:sp>
      <p:sp>
        <p:nvSpPr>
          <p:cNvPr id="1275285738" name="Текст 17"/>
          <p:cNvSpPr txBox="1"/>
          <p:nvPr/>
        </p:nvSpPr>
        <p:spPr bwMode="auto">
          <a:xfrm>
            <a:off x="719136" y="562635"/>
            <a:ext cx="157846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Убиваем Вашу систему мониторинга 2.0</a:t>
            </a:r>
            <a:endParaRPr sz="6000"/>
          </a:p>
        </p:txBody>
      </p:sp>
      <p:sp>
        <p:nvSpPr>
          <p:cNvPr id="772903663" name="Уровень текста 1…"/>
          <p:cNvSpPr txBox="1"/>
          <p:nvPr/>
        </p:nvSpPr>
        <p:spPr bwMode="auto">
          <a:xfrm flipH="0" flipV="0">
            <a:off x="719136" y="2181999"/>
            <a:ext cx="19282290" cy="69059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Задача: </a:t>
            </a:r>
            <a:endParaRPr sz="4800" b="1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в системе </a:t>
            </a:r>
            <a:r>
              <a:rPr lang="en" sz="36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500 нод</a:t>
            </a:r>
            <a:endParaRPr sz="3600" b="1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у пользователей есть </a:t>
            </a:r>
            <a:r>
              <a:rPr lang="en" sz="36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5 браузеров</a:t>
            </a:r>
            <a:endParaRPr sz="3600" b="1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имеется </a:t>
            </a:r>
            <a:r>
              <a:rPr lang="en" sz="36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10 типов запросов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, которые </a:t>
            </a:r>
            <a:r>
              <a:rPr lang="en" sz="36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порождают 30 типов запросов</a:t>
            </a: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в зависимые сервисы</a:t>
            </a:r>
            <a:endParaRPr sz="3600" b="0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мы считаем кол-во запросов, кол-во ошибок и время выполнения</a:t>
            </a:r>
            <a:endParaRPr sz="3600">
              <a:solidFill>
                <a:schemeClr val="accent5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Вопрос:</a:t>
            </a: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сколько у нас метрик?</a:t>
            </a:r>
            <a:endParaRPr sz="4800">
              <a:solidFill>
                <a:schemeClr val="accent5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Подсказка: каждое новое значение лейбла добавляет новую метрику</a:t>
            </a:r>
            <a:endParaRPr sz="4800">
              <a:solidFill>
                <a:schemeClr val="accent5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endParaRPr sz="4800"/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sz="4800" b="1"/>
              <a:t>Ответ:</a:t>
            </a:r>
            <a:r>
              <a:rPr sz="4800"/>
              <a:t> 300 тысяч метрик</a:t>
            </a:r>
            <a:endParaRPr sz="4800"/>
          </a:p>
        </p:txBody>
      </p:sp>
      <p:pic>
        <p:nvPicPr>
          <p:cNvPr id="493819023" name="Google Shape;214;p3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6375283" y="7718115"/>
            <a:ext cx="3452633" cy="345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02476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8D85A17-A048-3C5A-ED90-DE81830DC1DC}" type="slidenum">
              <a:rPr lang="ru-RU"/>
              <a:t/>
            </a:fld>
            <a:endParaRPr lang="ru-RU"/>
          </a:p>
        </p:txBody>
      </p:sp>
      <p:sp>
        <p:nvSpPr>
          <p:cNvPr id="1111519987" name="Текст 17"/>
          <p:cNvSpPr txBox="1"/>
          <p:nvPr/>
        </p:nvSpPr>
        <p:spPr bwMode="auto">
          <a:xfrm>
            <a:off x="719136" y="562635"/>
            <a:ext cx="157846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Убиваем Вашу систему мониторинга 2.0</a:t>
            </a:r>
            <a:endParaRPr sz="6000"/>
          </a:p>
        </p:txBody>
      </p:sp>
      <p:sp>
        <p:nvSpPr>
          <p:cNvPr id="1999967553" name="Уровень текста 1…"/>
          <p:cNvSpPr txBox="1"/>
          <p:nvPr/>
        </p:nvSpPr>
        <p:spPr bwMode="auto">
          <a:xfrm flipH="0" flipV="0">
            <a:off x="719136" y="2181999"/>
            <a:ext cx="19339530" cy="690590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Почему так?</a:t>
            </a:r>
            <a:endParaRPr sz="4800" b="1" i="0" u="none" strike="noStrike" cap="none" spc="0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потому что каждое новое значение лейбла </a:t>
            </a:r>
            <a:r>
              <a:rPr lang="en" sz="3600" b="0" i="0" u="sng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порождает новую метрику</a:t>
            </a:r>
            <a:endParaRPr sz="3600" b="0" i="0" u="sng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максимальное возможное кол-во метрик называется кардинальностью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Tinkoff Sans"/>
              <a:ea typeface="Tinkoff Sans"/>
              <a:cs typeface="Tinkoff Sans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а неконтролируемые значения лейблов приводят ко </a:t>
            </a:r>
            <a:r>
              <a:rPr lang="en" sz="3600" b="0" i="0" u="sng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взрыву кардинальности</a:t>
            </a:r>
            <a:endParaRPr lang="en" sz="3600" b="0" i="0" u="sng" strike="noStrike" cap="none" spc="0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014359" lvl="1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для оценки кол-ва метрик макс. кардинальные числа лейблов </a:t>
            </a:r>
            <a:r>
              <a:rPr lang="en" sz="3600" b="0" i="0" u="sng" strike="noStrike" cap="none" spc="0">
                <a:ln>
                  <a:noFill/>
                </a:ln>
                <a:solidFill>
                  <a:schemeClr val="tx1"/>
                </a:solidFill>
                <a:latin typeface="Tinkoff Sans"/>
                <a:ea typeface="Tinkoff Sans"/>
                <a:cs typeface="Tinkoff Sans"/>
              </a:rPr>
              <a:t>перемножаются</a:t>
            </a:r>
            <a:endParaRPr sz="3600" b="0" i="0" u="none" strike="noStrike" cap="none" spc="0">
              <a:ln>
                <a:noFill/>
              </a:ln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chemeClr val="accent6"/>
                </a:solidFill>
                <a:latin typeface="Tinkoff Sans"/>
                <a:ea typeface="Tinkoff Sans"/>
                <a:cs typeface="Tinkoff Sans"/>
              </a:rPr>
              <a:t>Вопрос:</a:t>
            </a:r>
            <a:r>
              <a:rPr lang="en" sz="4800" b="0" i="0" u="none" strike="noStrike" cap="none" spc="0">
                <a:ln>
                  <a:noFill/>
                </a:ln>
                <a:solidFill>
                  <a:schemeClr val="accent6"/>
                </a:solidFill>
                <a:latin typeface="Tinkoff Sans"/>
                <a:ea typeface="Tinkoff Sans"/>
                <a:cs typeface="Tinkoff Sans"/>
              </a:rPr>
              <a:t> сколько у нас метрик?</a:t>
            </a:r>
            <a:endParaRPr sz="4800">
              <a:solidFill>
                <a:schemeClr val="accent6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chemeClr val="accent6"/>
                </a:solidFill>
                <a:latin typeface="Tinkoff Sans"/>
                <a:ea typeface="Tinkoff Sans"/>
                <a:cs typeface="Tinkoff Sans"/>
              </a:rPr>
              <a:t>Подсказка: каждое новое значение лейбла добавляет новую метрику</a:t>
            </a:r>
            <a:endParaRPr sz="4800">
              <a:solidFill>
                <a:schemeClr val="accent6"/>
              </a:solidFill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endParaRPr sz="4800"/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sz="4800" b="1"/>
              <a:t>Ответ:</a:t>
            </a:r>
            <a:r>
              <a:rPr sz="4800"/>
              <a:t> 300 тысяч метрик</a:t>
            </a:r>
            <a:endParaRPr sz="4800"/>
          </a:p>
        </p:txBody>
      </p:sp>
      <p:pic>
        <p:nvPicPr>
          <p:cNvPr id="1565064949" name="Google Shape;214;p3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6375282" y="7718114"/>
            <a:ext cx="3452632" cy="345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1330435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Трейсинг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126355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0EFD7389-FF54-4FD4-F262-D22D0C8208A8}" type="slidenum">
              <a:rPr lang="ru-RU"/>
              <a:t/>
            </a:fld>
            <a:endParaRPr lang="ru-RU"/>
          </a:p>
        </p:txBody>
      </p:sp>
      <p:sp>
        <p:nvSpPr>
          <p:cNvPr id="1696561565" name="Текст 17"/>
          <p:cNvSpPr txBox="1"/>
          <p:nvPr/>
        </p:nvSpPr>
        <p:spPr bwMode="auto">
          <a:xfrm>
            <a:off x="719136" y="562635"/>
            <a:ext cx="157710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трейсинг?</a:t>
            </a:r>
            <a:endParaRPr sz="6000"/>
          </a:p>
        </p:txBody>
      </p:sp>
      <p:sp>
        <p:nvSpPr>
          <p:cNvPr id="521853719" name="Уровень текста 1…"/>
          <p:cNvSpPr txBox="1"/>
          <p:nvPr/>
        </p:nvSpPr>
        <p:spPr bwMode="auto">
          <a:xfrm flipH="0" flipV="0">
            <a:off x="719136" y="2181998"/>
            <a:ext cx="17586938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1"/>
              <a:t>Трейсинг </a:t>
            </a:r>
            <a:r>
              <a:rPr sz="4800"/>
              <a:t>(или трассировка) 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это метод наблюдения за выполнением операций в распределённых системах.</a:t>
            </a:r>
            <a:endParaRPr sz="4800"/>
          </a:p>
        </p:txBody>
      </p:sp>
      <p:pic>
        <p:nvPicPr>
          <p:cNvPr id="171094225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556768" y="4096786"/>
            <a:ext cx="11361249" cy="6436242"/>
          </a:xfrm>
          <a:prstGeom prst="rect">
            <a:avLst/>
          </a:prstGeom>
        </p:spPr>
      </p:pic>
      <p:sp>
        <p:nvSpPr>
          <p:cNvPr id="880435485" name="Уровень текста 1…"/>
          <p:cNvSpPr txBox="1"/>
          <p:nvPr/>
        </p:nvSpPr>
        <p:spPr bwMode="auto">
          <a:xfrm flipH="0" flipV="0">
            <a:off x="719136" y="4362870"/>
            <a:ext cx="5328491" cy="415059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3600" b="0"/>
              <a:t>Составляющие </a:t>
            </a:r>
            <a:r>
              <a:rPr sz="3600" b="1"/>
              <a:t>трейса</a:t>
            </a:r>
            <a:r>
              <a:rPr sz="3600" b="0"/>
              <a:t>:</a:t>
            </a:r>
            <a:endParaRPr sz="3600" b="0"/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sz="3600" b="0"/>
              <a:t>спан (span) — основная единица трассировки</a:t>
            </a:r>
            <a:endParaRPr sz="3600" b="0"/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sz="3600" b="0"/>
              <a:t>идентификаторы</a:t>
            </a:r>
            <a:endParaRPr sz="3600" b="0"/>
          </a:p>
          <a:p>
            <a:pPr marL="614310" indent="-614310">
              <a:buClrTx/>
              <a:buSzPct val="100000"/>
              <a:buFont typeface="Arial"/>
              <a:buChar char="–"/>
              <a:defRPr/>
            </a:pPr>
            <a:r>
              <a:rPr sz="3600" b="0"/>
              <a:t>контекст запроса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894362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FF682245-671B-C8F4-EF0E-8F54AC9F7F66}" type="slidenum">
              <a:rPr lang="ru-RU"/>
              <a:t/>
            </a:fld>
            <a:endParaRPr lang="ru-RU"/>
          </a:p>
        </p:txBody>
      </p:sp>
      <p:sp>
        <p:nvSpPr>
          <p:cNvPr id="730620100" name="Текст 17"/>
          <p:cNvSpPr txBox="1"/>
          <p:nvPr/>
        </p:nvSpPr>
        <p:spPr bwMode="auto">
          <a:xfrm>
            <a:off x="719136" y="562635"/>
            <a:ext cx="157731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Jaeger</a:t>
            </a:r>
            <a:endParaRPr sz="6000"/>
          </a:p>
        </p:txBody>
      </p:sp>
      <p:sp>
        <p:nvSpPr>
          <p:cNvPr id="1808095815" name="Уровень текста 1…"/>
          <p:cNvSpPr txBox="1"/>
          <p:nvPr/>
        </p:nvSpPr>
        <p:spPr bwMode="auto">
          <a:xfrm flipH="0" flipV="0">
            <a:off x="719136" y="2181998"/>
            <a:ext cx="7381079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1"/>
              <a:t>Jaeger</a:t>
            </a:r>
            <a:r>
              <a:rPr sz="4800" b="0"/>
              <a:t> —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Платформа для распределенного трейсинга, поддерживаемая CNCF.</a:t>
            </a:r>
            <a:endParaRPr sz="4800"/>
          </a:p>
        </p:txBody>
      </p:sp>
      <p:pic>
        <p:nvPicPr>
          <p:cNvPr id="84835266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799749" y="1672166"/>
            <a:ext cx="10708880" cy="7469492"/>
          </a:xfrm>
          <a:prstGeom prst="rect">
            <a:avLst/>
          </a:prstGeom>
        </p:spPr>
      </p:pic>
      <p:pic>
        <p:nvPicPr>
          <p:cNvPr id="12690095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95555" y="6651591"/>
            <a:ext cx="7039991" cy="2294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41352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96C0C552-1760-8E49-6C33-37FB53EDD9C9}" type="slidenum">
              <a:rPr lang="ru-RU"/>
              <a:t/>
            </a:fld>
            <a:endParaRPr lang="ru-RU"/>
          </a:p>
        </p:txBody>
      </p:sp>
      <p:sp>
        <p:nvSpPr>
          <p:cNvPr id="1112170685" name="Текст 17"/>
          <p:cNvSpPr txBox="1"/>
          <p:nvPr/>
        </p:nvSpPr>
        <p:spPr bwMode="auto">
          <a:xfrm>
            <a:off x="719136" y="562635"/>
            <a:ext cx="157789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Архитектура Jaeger</a:t>
            </a:r>
            <a:endParaRPr sz="6000"/>
          </a:p>
        </p:txBody>
      </p:sp>
      <p:pic>
        <p:nvPicPr>
          <p:cNvPr id="190033133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767956" y="1940277"/>
            <a:ext cx="14859000" cy="797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73056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211FB4F9-0BE0-690F-DEF1-E476CCE792A0}" type="slidenum">
              <a:rPr lang="ru-RU"/>
              <a:t/>
            </a:fld>
            <a:endParaRPr lang="ru-RU"/>
          </a:p>
        </p:txBody>
      </p:sp>
      <p:sp>
        <p:nvSpPr>
          <p:cNvPr id="1073481143" name="Текст 17"/>
          <p:cNvSpPr txBox="1"/>
          <p:nvPr/>
        </p:nvSpPr>
        <p:spPr bwMode="auto">
          <a:xfrm>
            <a:off x="719136" y="562635"/>
            <a:ext cx="157926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подключения трейсинга в проекте</a:t>
            </a:r>
            <a:endParaRPr sz="6000"/>
          </a:p>
        </p:txBody>
      </p:sp>
      <p:sp>
        <p:nvSpPr>
          <p:cNvPr id="1853216625" name="Уровень текста 1…"/>
          <p:cNvSpPr txBox="1"/>
          <p:nvPr/>
        </p:nvSpPr>
        <p:spPr bwMode="auto">
          <a:xfrm flipH="0" flipV="0">
            <a:off x="719136" y="2181998"/>
            <a:ext cx="7381438" cy="86355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sz="4800"/>
          </a:p>
        </p:txBody>
      </p:sp>
      <p:pic>
        <p:nvPicPr>
          <p:cNvPr id="96817652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9803184" y="2181998"/>
            <a:ext cx="9074489" cy="8121918"/>
          </a:xfrm>
          <a:prstGeom prst="rect">
            <a:avLst/>
          </a:prstGeom>
        </p:spPr>
      </p:pic>
      <p:pic>
        <p:nvPicPr>
          <p:cNvPr id="172767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36053" y="2525011"/>
            <a:ext cx="8996713" cy="7794986"/>
          </a:xfrm>
          <a:prstGeom prst="rect">
            <a:avLst/>
          </a:prstGeom>
        </p:spPr>
      </p:pic>
      <p:pic>
        <p:nvPicPr>
          <p:cNvPr id="905866738" name="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 flipH="0" flipV="0">
            <a:off x="7632767" y="8678333"/>
            <a:ext cx="1800000" cy="2473419"/>
          </a:xfrm>
          <a:prstGeom prst="rect">
            <a:avLst/>
          </a:prstGeom>
        </p:spPr>
      </p:pic>
      <p:pic>
        <p:nvPicPr>
          <p:cNvPr id="154091030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7340833" y="9144210"/>
            <a:ext cx="1749030" cy="1919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3630531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Визуализация данных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09661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DC579A3-AD11-CA1C-B167-FE4DA0636E1B}" type="slidenum">
              <a:rPr lang="ru-RU"/>
              <a:t/>
            </a:fld>
            <a:endParaRPr lang="ru-RU"/>
          </a:p>
        </p:txBody>
      </p:sp>
      <p:sp>
        <p:nvSpPr>
          <p:cNvPr id="900052400" name="Текст 17"/>
          <p:cNvSpPr txBox="1"/>
          <p:nvPr/>
        </p:nvSpPr>
        <p:spPr bwMode="auto">
          <a:xfrm>
            <a:off x="719136" y="562635"/>
            <a:ext cx="157638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мониторинг?</a:t>
            </a:r>
            <a:endParaRPr sz="6000"/>
          </a:p>
        </p:txBody>
      </p:sp>
      <p:sp>
        <p:nvSpPr>
          <p:cNvPr id="189882994" name="Уровень текста 1…"/>
          <p:cNvSpPr txBox="1"/>
          <p:nvPr/>
        </p:nvSpPr>
        <p:spPr bwMode="auto">
          <a:xfrm flipH="0" flipV="0">
            <a:off x="719136" y="2181998"/>
            <a:ext cx="12036305" cy="729894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Мониторинг</a:t>
            </a: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процесс постоянного наблюдения за состоянием систем, приложений или процессов для обеспечения их стабильной и эффективной работы.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Мониторинг включает в себя сбор, анализ и отображение данных о производительности, состоянии и событиях, которые происходят в системе. </a:t>
            </a:r>
            <a:endParaRPr sz="36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36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Цель мониторинга — обнаружение проблем, предотвращение сбоев и поддержание высокого уровня доступности.</a:t>
            </a:r>
            <a:endParaRPr sz="3600">
              <a:latin typeface="Tinkoff Sans"/>
              <a:cs typeface="Tinkoff Sans"/>
            </a:endParaRPr>
          </a:p>
        </p:txBody>
      </p:sp>
      <p:pic>
        <p:nvPicPr>
          <p:cNvPr id="104297692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556343" y="2640610"/>
            <a:ext cx="6637589" cy="5501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518528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2C1474F-AE04-AFFA-17E7-FEA501E5DC56}" type="slidenum">
              <a:rPr lang="ru-RU"/>
              <a:t/>
            </a:fld>
            <a:endParaRPr lang="ru-RU"/>
          </a:p>
        </p:txBody>
      </p:sp>
      <p:sp>
        <p:nvSpPr>
          <p:cNvPr id="1746239335" name="Текст 17"/>
          <p:cNvSpPr txBox="1"/>
          <p:nvPr/>
        </p:nvSpPr>
        <p:spPr bwMode="auto">
          <a:xfrm>
            <a:off x="719136" y="562635"/>
            <a:ext cx="157728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Grafana</a:t>
            </a:r>
            <a:endParaRPr sz="6000"/>
          </a:p>
        </p:txBody>
      </p:sp>
      <p:sp>
        <p:nvSpPr>
          <p:cNvPr id="969745684" name="Уровень текста 1…"/>
          <p:cNvSpPr txBox="1"/>
          <p:nvPr/>
        </p:nvSpPr>
        <p:spPr bwMode="auto">
          <a:xfrm flipH="0" flipV="0">
            <a:off x="719136" y="2181999"/>
            <a:ext cx="9003137" cy="65633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Grafana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свободная программная система визуализации данных, ориентированная на данные систем ИТ-мониторинга. 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Реализована как веб-приложение в стиле «приборных панелей» с диаграммами, графиками, таблицами и предупреждениями.</a:t>
            </a:r>
            <a:endParaRPr sz="4800"/>
          </a:p>
        </p:txBody>
      </p:sp>
      <p:pic>
        <p:nvPicPr>
          <p:cNvPr id="1770912205" name="Google Shape;227;p3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9956614" y="5560453"/>
            <a:ext cx="8513107" cy="475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950249" name="Google Shape;226;p39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5417249" y="396795"/>
            <a:ext cx="3689317" cy="4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75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541249" y="2945694"/>
            <a:ext cx="2114550" cy="2162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282325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1EA2464-AA2F-8379-DFD1-01E903CF878F}" type="slidenum">
              <a:rPr lang="ru-RU"/>
              <a:t/>
            </a:fld>
            <a:endParaRPr lang="ru-RU"/>
          </a:p>
        </p:txBody>
      </p:sp>
      <p:sp>
        <p:nvSpPr>
          <p:cNvPr id="1767692393" name="Текст 17"/>
          <p:cNvSpPr txBox="1"/>
          <p:nvPr/>
        </p:nvSpPr>
        <p:spPr bwMode="auto">
          <a:xfrm>
            <a:off x="719136" y="562635"/>
            <a:ext cx="157800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дашборд?</a:t>
            </a:r>
            <a:endParaRPr sz="6000"/>
          </a:p>
        </p:txBody>
      </p:sp>
      <p:sp>
        <p:nvSpPr>
          <p:cNvPr id="1726533048" name="Уровень текста 1…"/>
          <p:cNvSpPr txBox="1"/>
          <p:nvPr/>
        </p:nvSpPr>
        <p:spPr bwMode="auto">
          <a:xfrm flipH="0" flipV="0">
            <a:off x="719136" y="2181999"/>
            <a:ext cx="17751305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Дашборд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объединение нескольких графиков на одном экране.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783069699" name="Google Shape;227;p3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6250349" y="3496449"/>
            <a:ext cx="12371221" cy="6916556"/>
          </a:xfrm>
          <a:prstGeom prst="rect">
            <a:avLst/>
          </a:prstGeom>
          <a:noFill/>
          <a:ln>
            <a:noFill/>
          </a:ln>
        </p:spPr>
      </p:pic>
      <p:sp>
        <p:nvSpPr>
          <p:cNvPr id="821764571" name="Уровень текста 1…"/>
          <p:cNvSpPr txBox="1"/>
          <p:nvPr/>
        </p:nvSpPr>
        <p:spPr bwMode="auto">
          <a:xfrm flipH="0" flipV="0">
            <a:off x="719136" y="3496449"/>
            <a:ext cx="5111483" cy="849330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Графики могут быть различного типа: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1199"/>
              </a:spcAft>
              <a:buClrTx/>
              <a:buSzPct val="100000"/>
              <a:buFont typeface="Arial"/>
              <a:buChar char="–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линейные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1199"/>
              </a:spcAft>
              <a:buClrTx/>
              <a:buSzPct val="100000"/>
              <a:buFont typeface="Arial"/>
              <a:buChar char="–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столбатые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1199"/>
              </a:spcAft>
              <a:buClrTx/>
              <a:buSzPct val="100000"/>
              <a:buFont typeface="Arial"/>
              <a:buChar char="–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гауж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1199"/>
              </a:spcAft>
              <a:buClrTx/>
              <a:buSzPct val="100000"/>
              <a:buFont typeface="Arial"/>
              <a:buChar char="–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круговые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1199"/>
              </a:spcAft>
              <a:buClrTx/>
              <a:buSzPct val="100000"/>
              <a:buFont typeface="Arial"/>
              <a:buChar char="–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статус-мапа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1199"/>
              </a:spcAft>
              <a:buClrTx/>
              <a:buSzPct val="100000"/>
              <a:buFont typeface="Arial"/>
              <a:buChar char="–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таблица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1199"/>
              </a:spcAft>
              <a:buClrTx/>
              <a:buSzPct val="100000"/>
              <a:buFont typeface="Arial"/>
              <a:buChar char="–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гистограмма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1199"/>
              </a:spcAft>
              <a:buClrTx/>
              <a:buSzPct val="100000"/>
              <a:buFont typeface="Arial"/>
              <a:buChar char="–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...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482137" lvl="0" indent="-482137" algn="l">
              <a:spcBef>
                <a:spcPts val="0"/>
              </a:spcBef>
              <a:spcAft>
                <a:spcPts val="1199"/>
              </a:spcAft>
              <a:buClrTx/>
              <a:buSzPct val="100000"/>
              <a:buFont typeface="Arial"/>
              <a:buChar char="–"/>
              <a:defRPr/>
            </a:pP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507256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Алертинг и модели мониторинга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45047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73870CF4-6436-6A4F-8342-BCA4297AE618}" type="slidenum">
              <a:rPr lang="ru-RU"/>
              <a:t/>
            </a:fld>
            <a:endParaRPr lang="ru-RU"/>
          </a:p>
        </p:txBody>
      </p:sp>
      <p:sp>
        <p:nvSpPr>
          <p:cNvPr id="1361137444" name="Текст 17"/>
          <p:cNvSpPr txBox="1"/>
          <p:nvPr/>
        </p:nvSpPr>
        <p:spPr bwMode="auto">
          <a:xfrm>
            <a:off x="719136" y="562635"/>
            <a:ext cx="157681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алертинг?</a:t>
            </a:r>
            <a:endParaRPr sz="6000"/>
          </a:p>
        </p:txBody>
      </p:sp>
      <p:sp>
        <p:nvSpPr>
          <p:cNvPr id="882590095" name="Уровень текста 1…"/>
          <p:cNvSpPr txBox="1"/>
          <p:nvPr/>
        </p:nvSpPr>
        <p:spPr bwMode="auto">
          <a:xfrm flipH="0" flipV="0">
            <a:off x="719136" y="2181998"/>
            <a:ext cx="17573618" cy="57883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sz="4800" b="1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Алертинг</a:t>
            </a: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(от англ. </a:t>
            </a: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alert</a:t>
            </a: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) — это процесс автоматического уведомления о событиях, требующих внимания администратора. 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Алертинг используется в системах мониторинга, чтобы оперативно сообщить о проблемах, сбоях или аномалиях в работе системы.</a:t>
            </a:r>
            <a:endParaRPr sz="4800">
              <a:latin typeface="Tinkoff Sans"/>
              <a:cs typeface="Tinkoff Sans"/>
            </a:endParaRPr>
          </a:p>
          <a:p>
            <a:pPr>
              <a:defRPr/>
            </a:pPr>
            <a:r>
              <a:rPr sz="4800" b="0" i="0" u="none"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Цель алертинга — минимизировать время реакции на инциденты и предотвратить их развитие в критические проблемы.</a:t>
            </a:r>
            <a:endParaRPr sz="4800"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812208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9C0DCF7D-C31C-0D4A-4057-883FFEA8D07F}" type="slidenum">
              <a:rPr lang="ru-RU"/>
              <a:t/>
            </a:fld>
            <a:endParaRPr lang="ru-RU"/>
          </a:p>
        </p:txBody>
      </p:sp>
      <p:sp>
        <p:nvSpPr>
          <p:cNvPr id="544558305" name="Текст 17"/>
          <p:cNvSpPr txBox="1"/>
          <p:nvPr/>
        </p:nvSpPr>
        <p:spPr bwMode="auto">
          <a:xfrm>
            <a:off x="719136" y="562635"/>
            <a:ext cx="157767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 нотификации</a:t>
            </a:r>
            <a:endParaRPr sz="6000"/>
          </a:p>
        </p:txBody>
      </p:sp>
      <p:sp>
        <p:nvSpPr>
          <p:cNvPr id="1885224686" name="Уровень текста 1…"/>
          <p:cNvSpPr txBox="1"/>
          <p:nvPr/>
        </p:nvSpPr>
        <p:spPr bwMode="auto">
          <a:xfrm flipH="0" flipV="0">
            <a:off x="719136" y="2181998"/>
            <a:ext cx="17573978" cy="43195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87975068" name="Google Shape;132;p24"/>
          <p:cNvPicPr/>
          <p:nvPr/>
        </p:nvPicPr>
        <p:blipFill>
          <a:blip r:embed="rId2">
            <a:alphaModFix/>
          </a:blip>
          <a:srcRect l="695" t="0" r="0" b="0"/>
          <a:stretch/>
        </p:blipFill>
        <p:spPr bwMode="auto">
          <a:xfrm flipH="0" flipV="0">
            <a:off x="719136" y="1836074"/>
            <a:ext cx="17080308" cy="873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781536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02B0B24E-E6CC-458B-317F-C4DC69BDB572}" type="slidenum">
              <a:rPr lang="ru-RU"/>
              <a:t/>
            </a:fld>
            <a:endParaRPr lang="ru-RU"/>
          </a:p>
        </p:txBody>
      </p:sp>
      <p:sp>
        <p:nvSpPr>
          <p:cNvPr id="1078352301" name="Текст 17"/>
          <p:cNvSpPr txBox="1"/>
          <p:nvPr/>
        </p:nvSpPr>
        <p:spPr bwMode="auto">
          <a:xfrm>
            <a:off x="719136" y="562635"/>
            <a:ext cx="157825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Модели мониторинга</a:t>
            </a:r>
            <a:endParaRPr sz="6000"/>
          </a:p>
        </p:txBody>
      </p:sp>
      <p:sp>
        <p:nvSpPr>
          <p:cNvPr id="316013949" name="Уровень текста 1…"/>
          <p:cNvSpPr txBox="1"/>
          <p:nvPr/>
        </p:nvSpPr>
        <p:spPr bwMode="auto">
          <a:xfrm flipH="0" flipV="0">
            <a:off x="719136" y="2181998"/>
            <a:ext cx="17578298" cy="289435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RED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USE 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 </a:t>
            </a:r>
            <a:r>
              <a:rPr lang="en-US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The Four Golden Signals</a:t>
            </a: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три модели мониторинга, которые помогают эффективно наблюдать за состоянием и производительностью систем. 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Они предназначены для упрощения мониторинга и выделения ключевых метрик, которые наиболее точно отражают состояние системы.</a:t>
            </a:r>
            <a:endParaRPr sz="3600"/>
          </a:p>
        </p:txBody>
      </p:sp>
      <p:pic>
        <p:nvPicPr>
          <p:cNvPr id="14720359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275416" y="5274027"/>
            <a:ext cx="14865834" cy="5577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999520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E0DCFD16-A552-8062-DE04-CF7D36379663}" type="slidenum">
              <a:rPr lang="ru-RU"/>
              <a:t/>
            </a:fld>
            <a:endParaRPr lang="ru-RU"/>
          </a:p>
        </p:txBody>
      </p:sp>
      <p:sp>
        <p:nvSpPr>
          <p:cNvPr id="588700869" name="Текст 17"/>
          <p:cNvSpPr txBox="1"/>
          <p:nvPr/>
        </p:nvSpPr>
        <p:spPr bwMode="auto">
          <a:xfrm>
            <a:off x="719136" y="562635"/>
            <a:ext cx="157969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RED (Requests, Errors, Duration)</a:t>
            </a:r>
            <a:endParaRPr sz="6000"/>
          </a:p>
        </p:txBody>
      </p:sp>
      <p:sp>
        <p:nvSpPr>
          <p:cNvPr id="1786542892" name="Уровень текста 1…"/>
          <p:cNvSpPr txBox="1"/>
          <p:nvPr/>
        </p:nvSpPr>
        <p:spPr bwMode="auto">
          <a:xfrm flipH="0" flipV="0">
            <a:off x="719136" y="2181998"/>
            <a:ext cx="17598098" cy="75937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Составляющие модели RED: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Rate (частота)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количество запросов в секунду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помогает понять нагрузку на сервис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Errors (ошибки)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доля запросов, завершившихся с ошибкой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пример: HTTP-статусы 4xx, 5xx, ошибки времени ожидания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482137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Duration (длительность)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время обработки запросов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882187" lvl="1" indent="-482137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показывает, насколько быстро сервис отвечает</a:t>
            </a:r>
            <a:endParaRPr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220197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E65B14B7-5FA7-986D-94CA-7115ABACB2C9}" type="slidenum">
              <a:rPr lang="ru-RU"/>
              <a:t/>
            </a:fld>
            <a:endParaRPr lang="ru-RU"/>
          </a:p>
        </p:txBody>
      </p:sp>
      <p:sp>
        <p:nvSpPr>
          <p:cNvPr id="538371963" name="Текст 17"/>
          <p:cNvSpPr txBox="1"/>
          <p:nvPr/>
        </p:nvSpPr>
        <p:spPr bwMode="auto">
          <a:xfrm>
            <a:off x="719136" y="562635"/>
            <a:ext cx="158109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USE (Utilization, Saturation, Errors)</a:t>
            </a:r>
            <a:endParaRPr sz="6000"/>
          </a:p>
        </p:txBody>
      </p:sp>
      <p:sp>
        <p:nvSpPr>
          <p:cNvPr id="965973546" name="Уровень текста 1…"/>
          <p:cNvSpPr txBox="1"/>
          <p:nvPr/>
        </p:nvSpPr>
        <p:spPr bwMode="auto">
          <a:xfrm flipH="0" flipV="0">
            <a:off x="719136" y="2181998"/>
            <a:ext cx="17615378" cy="75937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Составляющие модели USE: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Utilization (использование)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процент времени, в течение которого ресурс используется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пример: загрузка CPU, использование памяти, дисковая активность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Saturation (насыщение)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указывает, насколько близко ресурс к своей максимальной пропускной способности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пример: количество ожидающих задач в очереди процессора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Errors (ошибки)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количество ошибок, связанных с использованием ресурса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пример: сбои в чтении/записи на диск, аппаратные ошибки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291927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D8529448-C060-AA22-88D5-4451892FF099}" type="slidenum">
              <a:rPr lang="ru-RU"/>
              <a:t/>
            </a:fld>
            <a:endParaRPr lang="ru-RU"/>
          </a:p>
        </p:txBody>
      </p:sp>
      <p:sp>
        <p:nvSpPr>
          <p:cNvPr id="2076201139" name="Текст 17"/>
          <p:cNvSpPr txBox="1"/>
          <p:nvPr/>
        </p:nvSpPr>
        <p:spPr bwMode="auto">
          <a:xfrm>
            <a:off x="719136" y="562635"/>
            <a:ext cx="158120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The Golden Signals </a:t>
            </a:r>
            <a:endParaRPr sz="6000"/>
          </a:p>
        </p:txBody>
      </p:sp>
      <p:sp>
        <p:nvSpPr>
          <p:cNvPr id="90005255" name="Уровень текста 1…"/>
          <p:cNvSpPr txBox="1"/>
          <p:nvPr/>
        </p:nvSpPr>
        <p:spPr bwMode="auto">
          <a:xfrm flipH="0" flipV="0">
            <a:off x="719136" y="2181998"/>
            <a:ext cx="17647058" cy="698454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Составляющие модели золотых сигналов: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Latency (задержка)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время обработки запросов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Traffic (трафик)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объём нагрузки, поступающей на систему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Errors (ошибки)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доля запросов, завершившихся с ошибками, от всех запросов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394023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Saturation (насыщение)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  <a:p>
            <a:pPr marL="794073" lvl="1" indent="-394023">
              <a:lnSpc>
                <a:spcPct val="100000"/>
              </a:lnSpc>
              <a:buClrTx/>
              <a:buSzPct val="100000"/>
              <a:buFont typeface="Arial"/>
              <a:buChar char="•"/>
              <a:defRPr/>
            </a:pPr>
            <a:r>
              <a:rPr lang="en-US" sz="2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уровень использования ресурсов</a:t>
            </a:r>
            <a:endParaRPr lang="en-US" sz="2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7435067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0"/>
            <a:ext cx="11451362" cy="2220581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Другие популярные инструменты мониторинга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70574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F7D77EB-DD02-5707-C406-F7B9D4DDBA35}" type="slidenum">
              <a:rPr lang="ru-RU"/>
              <a:t/>
            </a:fld>
            <a:endParaRPr lang="ru-RU"/>
          </a:p>
        </p:txBody>
      </p:sp>
      <p:sp>
        <p:nvSpPr>
          <p:cNvPr id="2018208699" name="Текст 17"/>
          <p:cNvSpPr txBox="1"/>
          <p:nvPr/>
        </p:nvSpPr>
        <p:spPr bwMode="auto">
          <a:xfrm>
            <a:off x="719136" y="562635"/>
            <a:ext cx="1575517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Зачем нужен сбор телеметрии?</a:t>
            </a:r>
            <a:endParaRPr sz="6000"/>
          </a:p>
        </p:txBody>
      </p:sp>
      <p:sp>
        <p:nvSpPr>
          <p:cNvPr id="1221787438" name="Уровень текста 1…"/>
          <p:cNvSpPr txBox="1"/>
          <p:nvPr/>
        </p:nvSpPr>
        <p:spPr bwMode="auto">
          <a:xfrm flipH="0" flipV="0">
            <a:off x="719136" y="2181999"/>
            <a:ext cx="16770365" cy="752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Логи</a:t>
            </a:r>
            <a:endParaRPr sz="4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дебаггинг</a:t>
            </a:r>
            <a:endParaRPr sz="36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траблшутинг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Метрики</a:t>
            </a:r>
            <a:endParaRPr sz="4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мониторинг</a:t>
            </a:r>
            <a:endParaRPr sz="36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алертинг</a:t>
            </a:r>
            <a:endParaRPr sz="36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доп. аналитика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Трейсинг</a:t>
            </a:r>
            <a:endParaRPr sz="48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траблшутинг</a:t>
            </a:r>
            <a:endParaRPr sz="3600"/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аналитика</a:t>
            </a:r>
            <a:endParaRPr sz="3600"/>
          </a:p>
        </p:txBody>
      </p:sp>
      <p:pic>
        <p:nvPicPr>
          <p:cNvPr id="535459065" name="Google Shape;63;p14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9940719" y="2661235"/>
            <a:ext cx="8118365" cy="645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672677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F11615A6-4BA2-00EE-7207-5D47977EBB30}" type="slidenum">
              <a:rPr lang="ru-RU"/>
              <a:t/>
            </a:fld>
            <a:endParaRPr lang="ru-RU"/>
          </a:p>
        </p:txBody>
      </p:sp>
      <p:sp>
        <p:nvSpPr>
          <p:cNvPr id="475472830" name="Текст 17"/>
          <p:cNvSpPr txBox="1"/>
          <p:nvPr/>
        </p:nvSpPr>
        <p:spPr bwMode="auto">
          <a:xfrm>
            <a:off x="719136" y="562635"/>
            <a:ext cx="157724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Nagios</a:t>
            </a:r>
            <a:endParaRPr sz="6000"/>
          </a:p>
        </p:txBody>
      </p:sp>
      <p:sp>
        <p:nvSpPr>
          <p:cNvPr id="880738727" name="Уровень текста 1…"/>
          <p:cNvSpPr txBox="1"/>
          <p:nvPr/>
        </p:nvSpPr>
        <p:spPr bwMode="auto">
          <a:xfrm flipH="0" flipV="0">
            <a:off x="719136" y="2181998"/>
            <a:ext cx="17576498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Nagios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один из первых инструментов мониторинга, ставший основой для многих современных систем.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4533216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070065" y="4974166"/>
            <a:ext cx="8932333" cy="5150555"/>
          </a:xfrm>
          <a:prstGeom prst="rect">
            <a:avLst/>
          </a:prstGeom>
        </p:spPr>
      </p:pic>
      <p:pic>
        <p:nvPicPr>
          <p:cNvPr id="1244744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5527" y="4531888"/>
            <a:ext cx="9021094" cy="6035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655094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C4D386D0-56CC-8003-B02F-0B4BDE323DCC}" type="slidenum">
              <a:rPr lang="ru-RU"/>
              <a:t/>
            </a:fld>
            <a:endParaRPr lang="ru-RU"/>
          </a:p>
        </p:txBody>
      </p:sp>
      <p:sp>
        <p:nvSpPr>
          <p:cNvPr id="1770765281" name="Текст 17"/>
          <p:cNvSpPr txBox="1"/>
          <p:nvPr/>
        </p:nvSpPr>
        <p:spPr bwMode="auto">
          <a:xfrm>
            <a:off x="719136" y="562635"/>
            <a:ext cx="157702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Zabbix</a:t>
            </a:r>
            <a:endParaRPr sz="6000"/>
          </a:p>
        </p:txBody>
      </p:sp>
      <p:sp>
        <p:nvSpPr>
          <p:cNvPr id="896902346" name="Уровень текста 1…"/>
          <p:cNvSpPr txBox="1"/>
          <p:nvPr/>
        </p:nvSpPr>
        <p:spPr bwMode="auto">
          <a:xfrm flipH="0" flipV="0">
            <a:off x="719136" y="2181998"/>
            <a:ext cx="17575418" cy="2589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Zabbix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это система мониторинга с открытым исходным кодом, предназначенная для отслеживания состояния серверов, сетей, виртуальных машин и приложений.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213838596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993539" y="5118004"/>
            <a:ext cx="11192153" cy="5628054"/>
          </a:xfrm>
          <a:prstGeom prst="rect">
            <a:avLst/>
          </a:prstGeom>
        </p:spPr>
      </p:pic>
      <p:pic>
        <p:nvPicPr>
          <p:cNvPr id="3373809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24969" y="6496770"/>
            <a:ext cx="5099360" cy="3089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868327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18E7F759-80BC-9436-BB15-903ED9FA9093}" type="slidenum">
              <a:rPr lang="ru-RU"/>
              <a:t/>
            </a:fld>
            <a:endParaRPr lang="ru-RU"/>
          </a:p>
        </p:txBody>
      </p:sp>
      <p:sp>
        <p:nvSpPr>
          <p:cNvPr id="482930271" name="Текст 17"/>
          <p:cNvSpPr txBox="1"/>
          <p:nvPr/>
        </p:nvSpPr>
        <p:spPr bwMode="auto">
          <a:xfrm>
            <a:off x="719136" y="562635"/>
            <a:ext cx="157749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Datadog</a:t>
            </a:r>
            <a:endParaRPr sz="6000"/>
          </a:p>
        </p:txBody>
      </p:sp>
      <p:sp>
        <p:nvSpPr>
          <p:cNvPr id="1658179455" name="Уровень текста 1…"/>
          <p:cNvSpPr txBox="1"/>
          <p:nvPr/>
        </p:nvSpPr>
        <p:spPr bwMode="auto">
          <a:xfrm flipH="0" flipV="0">
            <a:off x="719136" y="2181998"/>
            <a:ext cx="17045750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en-US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Datadog 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— это облачная проприетарная платформа мониторинга и аналитики, ориентированная на микросервисы.</a:t>
            </a: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119316112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358611" y="4061157"/>
            <a:ext cx="11676944" cy="6418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879016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2" cy="426060"/>
          </a:xfrm>
        </p:spPr>
        <p:txBody>
          <a:bodyPr/>
          <a:lstStyle/>
          <a:p>
            <a:pPr>
              <a:defRPr/>
            </a:pPr>
            <a:fld id="{0627CF26-DB96-B661-A94E-55111CB1CF77}" type="slidenum">
              <a:rPr lang="ru-RU"/>
              <a:t/>
            </a:fld>
            <a:endParaRPr lang="ru-RU"/>
          </a:p>
        </p:txBody>
      </p:sp>
      <p:sp>
        <p:nvSpPr>
          <p:cNvPr id="1515923105" name="Текст 17"/>
          <p:cNvSpPr txBox="1"/>
          <p:nvPr/>
        </p:nvSpPr>
        <p:spPr bwMode="auto">
          <a:xfrm>
            <a:off x="719136" y="562635"/>
            <a:ext cx="157850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39" algn="l" defTabSz="411475">
              <a:lnSpc>
                <a:spcPct val="100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Список не заканчивается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1606602560" name="Уровень текста 1…"/>
          <p:cNvSpPr txBox="1"/>
          <p:nvPr/>
        </p:nvSpPr>
        <p:spPr bwMode="auto">
          <a:xfrm flipH="0" flipV="0">
            <a:off x="719136" y="2181998"/>
            <a:ext cx="17046110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3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6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1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3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4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6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sz="4800" b="0" i="0" u="none"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6081318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666110" y="1830916"/>
            <a:ext cx="9753599" cy="8334374"/>
          </a:xfrm>
          <a:prstGeom prst="rect">
            <a:avLst/>
          </a:prstGeom>
        </p:spPr>
      </p:pic>
      <p:pic>
        <p:nvPicPr>
          <p:cNvPr id="9538364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05694" y="3269720"/>
            <a:ext cx="9756110" cy="5227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16278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128C7C9-7874-49F1-3347-90C370DC285E}" type="slidenum">
              <a:rPr lang="ru-RU"/>
              <a:t/>
            </a:fld>
            <a:endParaRPr lang="ru-RU"/>
          </a:p>
        </p:txBody>
      </p:sp>
      <p:sp>
        <p:nvSpPr>
          <p:cNvPr id="1696945735" name="Текст 17"/>
          <p:cNvSpPr txBox="1"/>
          <p:nvPr/>
        </p:nvSpPr>
        <p:spPr bwMode="auto">
          <a:xfrm>
            <a:off x="719136" y="562635"/>
            <a:ext cx="157562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Основные отличия логов и метрик</a:t>
            </a:r>
            <a:endParaRPr sz="6000"/>
          </a:p>
        </p:txBody>
      </p:sp>
      <p:sp>
        <p:nvSpPr>
          <p:cNvPr id="256066704" name="Уровень текста 1…"/>
          <p:cNvSpPr txBox="1"/>
          <p:nvPr/>
        </p:nvSpPr>
        <p:spPr bwMode="auto">
          <a:xfrm flipH="0" flipV="0">
            <a:off x="719136" y="2181999"/>
            <a:ext cx="16780804" cy="625851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Логи</a:t>
            </a:r>
            <a:endParaRPr sz="4800"/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большая вариативность</a:t>
            </a:r>
            <a:endParaRPr sz="3600"/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высокая детализация</a:t>
            </a:r>
            <a:endParaRPr sz="3600"/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низкий QPS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Метрики</a:t>
            </a:r>
            <a:endParaRPr sz="4800"/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много событий</a:t>
            </a:r>
            <a:endParaRPr sz="3600"/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низкая вариативность</a:t>
            </a:r>
            <a:endParaRPr sz="3600"/>
          </a:p>
          <a:p>
            <a:pPr lvl="1" algn="l"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высокий QPS</a:t>
            </a:r>
            <a:endParaRPr sz="3600"/>
          </a:p>
        </p:txBody>
      </p:sp>
      <p:pic>
        <p:nvPicPr>
          <p:cNvPr id="478527026" name="Google Shape;70;p15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0394316" y="2804583"/>
            <a:ext cx="7953778" cy="714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733221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Логирование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53466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124B46A-F6C4-C0A8-D4F5-14BABACEB28C}" type="slidenum">
              <a:rPr lang="ru-RU"/>
              <a:t/>
            </a:fld>
            <a:endParaRPr lang="ru-RU"/>
          </a:p>
        </p:txBody>
      </p:sp>
      <p:sp>
        <p:nvSpPr>
          <p:cNvPr id="837834196" name="Текст 17"/>
          <p:cNvSpPr txBox="1"/>
          <p:nvPr/>
        </p:nvSpPr>
        <p:spPr bwMode="auto">
          <a:xfrm>
            <a:off x="719136" y="562635"/>
            <a:ext cx="157666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запись в лог?</a:t>
            </a:r>
            <a:endParaRPr sz="6000"/>
          </a:p>
        </p:txBody>
      </p:sp>
      <p:sp>
        <p:nvSpPr>
          <p:cNvPr id="923040635" name="Уровень текста 1…"/>
          <p:cNvSpPr txBox="1"/>
          <p:nvPr/>
        </p:nvSpPr>
        <p:spPr bwMode="auto">
          <a:xfrm flipH="0" flipV="0">
            <a:off x="719136" y="2181999"/>
            <a:ext cx="18263193" cy="17267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1199"/>
              </a:spcAft>
              <a:buNone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Лог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сообщение о системном событии</a:t>
            </a:r>
            <a:r>
              <a:rPr sz="4800"/>
              <a:t>. </a:t>
            </a:r>
            <a:r>
              <a:rPr sz="4800">
                <a:solidFill>
                  <a:schemeClr val="accent5"/>
                </a:solidFill>
              </a:rPr>
              <a:t>Сообщение может быть как неструктурированным (текст), так и структурированным JSON.</a:t>
            </a:r>
            <a:endParaRPr sz="4800">
              <a:solidFill>
                <a:schemeClr val="accent5"/>
              </a:solidFill>
            </a:endParaRPr>
          </a:p>
        </p:txBody>
      </p:sp>
      <p:pic>
        <p:nvPicPr>
          <p:cNvPr id="1013497688" name="Google Shape;84;p1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185472" y="4088699"/>
            <a:ext cx="7335916" cy="66573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3865043" name="Google Shape;83;p17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9235036" y="4610013"/>
            <a:ext cx="9571669" cy="54074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50593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897B599C-460E-1E56-988B-A345721955BB}" type="slidenum">
              <a:rPr lang="ru-RU"/>
              <a:t/>
            </a:fld>
            <a:endParaRPr lang="ru-RU"/>
          </a:p>
        </p:txBody>
      </p:sp>
      <p:sp>
        <p:nvSpPr>
          <p:cNvPr id="376955401" name="Текст 17"/>
          <p:cNvSpPr txBox="1"/>
          <p:nvPr/>
        </p:nvSpPr>
        <p:spPr bwMode="auto">
          <a:xfrm>
            <a:off x="719136" y="562635"/>
            <a:ext cx="157760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Уровни логирования</a:t>
            </a:r>
            <a:endParaRPr sz="6000"/>
          </a:p>
        </p:txBody>
      </p:sp>
      <p:sp>
        <p:nvSpPr>
          <p:cNvPr id="2121332790" name="Уровень текста 1…"/>
          <p:cNvSpPr txBox="1"/>
          <p:nvPr/>
        </p:nvSpPr>
        <p:spPr bwMode="auto">
          <a:xfrm flipH="0" flipV="0">
            <a:off x="719136" y="2181999"/>
            <a:ext cx="18265713" cy="86355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https://datatracker.ietf.org/doc/html/rfc5424#section-6.2.1</a:t>
            </a:r>
            <a:endParaRPr sz="4800" i="0">
              <a:solidFill>
                <a:schemeClr val="accent5"/>
              </a:solidFill>
            </a:endParaRPr>
          </a:p>
        </p:txBody>
      </p:sp>
      <p:graphicFrame>
        <p:nvGraphicFramePr>
          <p:cNvPr id="990840356" name=""/>
          <p:cNvGraphicFramePr>
            <a:graphicFrameLocks xmlns:a="http://schemas.openxmlformats.org/drawingml/2006/main"/>
          </p:cNvGraphicFramePr>
          <p:nvPr/>
        </p:nvGraphicFramePr>
        <p:xfrm>
          <a:off x="2594721" y="3431469"/>
          <a:ext cx="14199616" cy="659637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3772563"/>
                <a:gridCol w="10414352"/>
              </a:tblGrid>
              <a:tr h="27432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Сode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Severity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0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Emergency: system is unusable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1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Alert: action must be taken immediately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2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Critical: critical conditions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3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Error: error conditions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4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Warning: warning conditions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5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Notice: normal but significant condition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6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Informational: informational messages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7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4200">
                          <a:latin typeface="Tinkoff Sans"/>
                          <a:ea typeface="Tinkoff Sans"/>
                          <a:cs typeface="Tinkoff Sans"/>
                        </a:rPr>
                        <a:t>Debug: debug-level messages</a:t>
                      </a:r>
                      <a:endParaRPr sz="4200">
                        <a:latin typeface="Tinkoff Sans"/>
                        <a:cs typeface="Tinkoff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Р7-Офис/2024.3.2.584</Application>
  <DocSecurity>0</DocSecurity>
  <PresentationFormat>Произвольный</PresentationFormat>
  <Paragraphs>0</Paragraphs>
  <Slides>54</Slides>
  <Notes>54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694</cp:revision>
  <dcterms:modified xsi:type="dcterms:W3CDTF">2024-11-18T04:10:34Z</dcterms:modified>
  <cp:category/>
  <cp:contentStatus/>
  <cp:version/>
</cp:coreProperties>
</file>